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5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78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eonSeon Jeon" initials="" lastIdx="10" clrIdx="0"/>
  <p:cmAuthor id="1" name="Janice Ou" initials="" lastIdx="1" clrIdx="1"/>
  <p:cmAuthor id="2" name="Yong Jin Kweon" initials="" lastIdx="4" clrIdx="2"/>
  <p:cmAuthor id="3" name="Qian Li" initials="" lastIdx="3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7800C-E42B-44BC-8336-F41232946BFC}">
  <a:tblStyle styleId="{D6B7800C-E42B-44BC-8336-F41232946B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84044"/>
  </p:normalViewPr>
  <p:slideViewPr>
    <p:cSldViewPr snapToGrid="0">
      <p:cViewPr varScale="1">
        <p:scale>
          <a:sx n="141" d="100"/>
          <a:sy n="141" d="100"/>
        </p:scale>
        <p:origin x="192" y="488"/>
      </p:cViewPr>
      <p:guideLst>
        <p:guide pos="17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17T02:47:17.124" idx="1">
    <p:pos x="332" y="3574"/>
    <p:text>I edited it. Please Highlight our hypothesis during presentation.</p:text>
  </p:cm>
  <p:cm authorId="0" dt="2019-04-17T02:47:17.124" idx="2">
    <p:pos x="754" y="3723"/>
    <p:text>I made this hypothesis clear because we now have plenty of discussion that can support this hypothesis.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16T21:26:01.782" idx="4">
    <p:pos x="367" y="3460"/>
    <p:text>I added this box.</p:text>
  </p:cm>
  <p:cm authorId="0" dt="2019-04-16T21:27:23.858" idx="3">
    <p:pos x="743" y="3505"/>
    <p:text>Please mention that "with those DEG lists, we conducted enrichment analysis using ORA embedded on Networkanalyst.ca."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18T02:45:03.226" idx="5">
    <p:pos x="1468" y="851"/>
    <p:text>What's LR?</p:text>
  </p:cm>
  <p:cm authorId="0" dt="2019-04-18T02:45:03.226" idx="6">
    <p:pos x="1468" y="851"/>
    <p:text>LR is the minus twice the log-likelihood ratio, a quantity that is asymptotically chi-square under the null hypothesis.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7e5f4b22e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57e5f4b22e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7e38fd766_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57e38fd766_2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7ed798f05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57ed798f05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7e5f4b22e_1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57e5f4b22e_1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67351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567351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811112695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g5811112695_1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7e5f4b22e_1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g57e5f4b22e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6519a201a_1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56519a201a_1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6519a201a_1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6519a201a_1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6519a201a_1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6519a201a_1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7ed798f0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7ed798f0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7e5f4b22e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57e5f4b22e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7ed798f0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7ed798f0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7ed798f0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7ed798f0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6263da13b_3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2" name="Google Shape;742;g56263da13b_3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7e38fd766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7e38fd766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7e38fd766_2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7e38fd766_2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57e38fd766_2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57e38fd766_2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57ed798f0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57ed798f0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7ed798f0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57ed798f0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7ed798f0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57ed798f0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57ed798f05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0" name="Google Shape;850;g57ed798f05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7e5f4b22e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57e5f4b22e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657e8d5d7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g5657e8d5d7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7e5f4b22e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g57e5f4b22e_1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56519a201a_8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56519a201a_8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6519a201a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g56519a201a_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56263da13b_3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g56263da13b_3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ed798f0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9" name="Google Shape;969;g57ed798f05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56263da13b_37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g56263da13b_37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6263da13b_37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g56263da13b_37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7ed798f05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9" name="Google Shape;1009;g57ed798f05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57ed798f05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9" name="Google Shape;1019;g57ed798f05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7e5f4b22e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57e5f4b22e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09" name="Google Shape;209;g57e5f4b22e_1_1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5811112695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g5811112695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57ed798f05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0" name="Google Shape;1040;g57ed798f05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7ed798f05_1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" name="Google Shape;1067;g57ed798f05_1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56263da13b_37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56263da13b_37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57ed798f05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8" name="Google Shape;1098;g57ed798f05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7ed798f0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4" name="Google Shape;1114;g57ed798f05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7e5f4b22e_1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000" dirty="0"/>
          </a:p>
        </p:txBody>
      </p:sp>
      <p:sp>
        <p:nvSpPr>
          <p:cNvPr id="1132" name="Google Shape;1132;g57e5f4b22e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657e8d5d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157" name="Google Shape;1157;g5657e8d5d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7e5f4b22e_1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5" name="Google Shape;1165;g57e5f4b22e_1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5657e8d5d7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5657e8d5d7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7e5f4b22e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57e5f4b22e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36" name="Google Shape;236;g57e5f4b22e_1_15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57ed798f05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57ed798f05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7e5f4b22e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57e5f4b22e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7e5f4b22e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57e5f4b22e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7e5f4b22e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57e5f4b22e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7e38fd766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57e38fd766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3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970" y="2449904"/>
            <a:ext cx="2528065" cy="255627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1695658" y="382088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Yeon Seon Jeon, Jin Kweon, Qian Li, Janice Ou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6"/>
          <p:cNvSpPr txBox="1">
            <a:spLocks noGrp="1"/>
          </p:cNvSpPr>
          <p:nvPr>
            <p:ph type="ctrTitle"/>
          </p:nvPr>
        </p:nvSpPr>
        <p:spPr>
          <a:xfrm>
            <a:off x="311700" y="864958"/>
            <a:ext cx="8520600" cy="183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3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/>
              <a:t>The effects of 17⍺-Ethinylestradiol on hepatic transcriptome of early-life stage and adult Japanese quail</a:t>
            </a:r>
            <a:endParaRPr sz="3600"/>
          </a:p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92908" flipH="1">
            <a:off x="7015422" y="-68450"/>
            <a:ext cx="2091273" cy="139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/>
          <p:nvPr/>
        </p:nvSpPr>
        <p:spPr>
          <a:xfrm>
            <a:off x="4567564" y="1053527"/>
            <a:ext cx="2368800" cy="381000"/>
          </a:xfrm>
          <a:prstGeom prst="rect">
            <a:avLst/>
          </a:prstGeom>
          <a:solidFill>
            <a:srgbClr val="0099FF">
              <a:alpha val="20000"/>
            </a:srgbClr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Kallisto</a:t>
            </a:r>
            <a:endParaRPr/>
          </a:p>
        </p:txBody>
      </p:sp>
      <p:sp>
        <p:nvSpPr>
          <p:cNvPr id="418" name="Google Shape;418;p35"/>
          <p:cNvSpPr txBox="1">
            <a:spLocks noGrp="1"/>
          </p:cNvSpPr>
          <p:nvPr>
            <p:ph type="title"/>
          </p:nvPr>
        </p:nvSpPr>
        <p:spPr>
          <a:xfrm>
            <a:off x="311700" y="36490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/>
              <a:t>Data analysis flow</a:t>
            </a:r>
            <a:endParaRPr u="sng"/>
          </a:p>
        </p:txBody>
      </p:sp>
      <p:sp>
        <p:nvSpPr>
          <p:cNvPr id="419" name="Google Shape;419;p35"/>
          <p:cNvSpPr txBox="1"/>
          <p:nvPr/>
        </p:nvSpPr>
        <p:spPr>
          <a:xfrm>
            <a:off x="2376982" y="5129653"/>
            <a:ext cx="182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                 Adult</a:t>
            </a:r>
            <a:endParaRPr/>
          </a:p>
        </p:txBody>
      </p:sp>
      <p:sp>
        <p:nvSpPr>
          <p:cNvPr id="420" name="Google Shape;420;p35"/>
          <p:cNvSpPr/>
          <p:nvPr/>
        </p:nvSpPr>
        <p:spPr>
          <a:xfrm>
            <a:off x="4286442" y="4875330"/>
            <a:ext cx="398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reference: all others against common reference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2878138" y="27749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4567564" y="1568345"/>
            <a:ext cx="2368800" cy="2403600"/>
          </a:xfrm>
          <a:prstGeom prst="rect">
            <a:avLst/>
          </a:prstGeom>
          <a:solidFill>
            <a:srgbClr val="0099FF">
              <a:alpha val="20000"/>
            </a:srgbClr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 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Duplicated rows removing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(sum values)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Missing value checking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Low variance filtering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(based on IQR)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Low count filtering 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(based on mean abundance)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Trimmed mean of M-values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(TMM) normalization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4566648" y="4089717"/>
            <a:ext cx="2368800" cy="699900"/>
          </a:xfrm>
          <a:prstGeom prst="rect">
            <a:avLst/>
          </a:prstGeom>
          <a:solidFill>
            <a:srgbClr val="0099FF">
              <a:alpha val="20000"/>
            </a:srgbClr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Annotation filter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ELS:13342       Adult:12415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35"/>
          <p:cNvCxnSpPr/>
          <p:nvPr/>
        </p:nvCxnSpPr>
        <p:spPr>
          <a:xfrm>
            <a:off x="3891025" y="1053525"/>
            <a:ext cx="6966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" name="Google Shape;425;p35"/>
          <p:cNvCxnSpPr/>
          <p:nvPr/>
        </p:nvCxnSpPr>
        <p:spPr>
          <a:xfrm rot="10800000" flipH="1">
            <a:off x="3896875" y="1428000"/>
            <a:ext cx="684900" cy="2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35"/>
          <p:cNvCxnSpPr/>
          <p:nvPr/>
        </p:nvCxnSpPr>
        <p:spPr>
          <a:xfrm rot="10800000" flipH="1">
            <a:off x="3891025" y="1578950"/>
            <a:ext cx="656100" cy="25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35"/>
          <p:cNvCxnSpPr/>
          <p:nvPr/>
        </p:nvCxnSpPr>
        <p:spPr>
          <a:xfrm>
            <a:off x="3891025" y="2434775"/>
            <a:ext cx="679200" cy="15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35"/>
          <p:cNvCxnSpPr/>
          <p:nvPr/>
        </p:nvCxnSpPr>
        <p:spPr>
          <a:xfrm>
            <a:off x="3879475" y="2634088"/>
            <a:ext cx="679200" cy="15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35"/>
          <p:cNvCxnSpPr/>
          <p:nvPr/>
        </p:nvCxnSpPr>
        <p:spPr>
          <a:xfrm>
            <a:off x="3879475" y="3195850"/>
            <a:ext cx="702300" cy="15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0" name="Google Shape;430;p35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431" name="Google Shape;431;p35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35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434" name="Google Shape;434;p35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35"/>
          <p:cNvGrpSpPr/>
          <p:nvPr/>
        </p:nvGrpSpPr>
        <p:grpSpPr>
          <a:xfrm>
            <a:off x="4396310" y="51433"/>
            <a:ext cx="1122900" cy="276900"/>
            <a:chOff x="5508406" y="4649856"/>
            <a:chExt cx="1122900" cy="276900"/>
          </a:xfrm>
        </p:grpSpPr>
        <p:sp>
          <p:nvSpPr>
            <p:cNvPr id="437" name="Google Shape;437;p35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35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440" name="Google Shape;440;p35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35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443" name="Google Shape;443;p35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35"/>
          <p:cNvGrpSpPr/>
          <p:nvPr/>
        </p:nvGrpSpPr>
        <p:grpSpPr>
          <a:xfrm>
            <a:off x="5470960" y="44483"/>
            <a:ext cx="1122900" cy="276900"/>
            <a:chOff x="5508406" y="4649856"/>
            <a:chExt cx="1122900" cy="276900"/>
          </a:xfrm>
        </p:grpSpPr>
        <p:sp>
          <p:nvSpPr>
            <p:cNvPr id="446" name="Google Shape;446;p35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5"/>
          <p:cNvSpPr txBox="1"/>
          <p:nvPr/>
        </p:nvSpPr>
        <p:spPr>
          <a:xfrm>
            <a:off x="1182250" y="1053525"/>
            <a:ext cx="2696100" cy="597900"/>
          </a:xfrm>
          <a:prstGeom prst="rect">
            <a:avLst/>
          </a:prstGeom>
          <a:solidFill>
            <a:srgbClr val="009242">
              <a:alpha val="29800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"/>
              <a:t>transcript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counts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5"/>
          <p:cNvSpPr txBox="1"/>
          <p:nvPr/>
        </p:nvSpPr>
        <p:spPr>
          <a:xfrm>
            <a:off x="1180150" y="1835075"/>
            <a:ext cx="2696100" cy="599700"/>
          </a:xfrm>
          <a:prstGeom prst="rect">
            <a:avLst/>
          </a:prstGeom>
          <a:solidFill>
            <a:srgbClr val="009242">
              <a:alpha val="29800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Filtration and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normalization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1183150" y="2618425"/>
            <a:ext cx="2696100" cy="599700"/>
          </a:xfrm>
          <a:prstGeom prst="rect">
            <a:avLst/>
          </a:prstGeom>
          <a:solidFill>
            <a:srgbClr val="009242">
              <a:alpha val="29800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en"/>
              <a:t>i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 expression analysis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(DEA) EdgeR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5"/>
          <p:cNvSpPr/>
          <p:nvPr/>
        </p:nvSpPr>
        <p:spPr>
          <a:xfrm>
            <a:off x="2324441" y="1585843"/>
            <a:ext cx="247500" cy="25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5"/>
          <p:cNvSpPr/>
          <p:nvPr/>
        </p:nvSpPr>
        <p:spPr>
          <a:xfrm>
            <a:off x="2331068" y="2378760"/>
            <a:ext cx="247500" cy="25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 txBox="1"/>
          <p:nvPr/>
        </p:nvSpPr>
        <p:spPr>
          <a:xfrm>
            <a:off x="4567564" y="1053527"/>
            <a:ext cx="2368800" cy="381000"/>
          </a:xfrm>
          <a:prstGeom prst="rect">
            <a:avLst/>
          </a:prstGeom>
          <a:solidFill>
            <a:srgbClr val="0099FF">
              <a:alpha val="20000"/>
            </a:srgbClr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Kallisto</a:t>
            </a:r>
            <a:endParaRPr/>
          </a:p>
        </p:txBody>
      </p:sp>
      <p:sp>
        <p:nvSpPr>
          <p:cNvPr id="458" name="Google Shape;458;p36"/>
          <p:cNvSpPr txBox="1">
            <a:spLocks noGrp="1"/>
          </p:cNvSpPr>
          <p:nvPr>
            <p:ph type="title"/>
          </p:nvPr>
        </p:nvSpPr>
        <p:spPr>
          <a:xfrm>
            <a:off x="311700" y="36490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/>
              <a:t>Data analysis flow</a:t>
            </a:r>
            <a:endParaRPr u="sng"/>
          </a:p>
        </p:txBody>
      </p:sp>
      <p:sp>
        <p:nvSpPr>
          <p:cNvPr id="459" name="Google Shape;459;p36"/>
          <p:cNvSpPr txBox="1"/>
          <p:nvPr/>
        </p:nvSpPr>
        <p:spPr>
          <a:xfrm>
            <a:off x="1182250" y="1053525"/>
            <a:ext cx="2696100" cy="597900"/>
          </a:xfrm>
          <a:prstGeom prst="rect">
            <a:avLst/>
          </a:prstGeom>
          <a:solidFill>
            <a:srgbClr val="009242">
              <a:alpha val="29800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"/>
              <a:t>transcript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counts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1180150" y="1835075"/>
            <a:ext cx="2696100" cy="599700"/>
          </a:xfrm>
          <a:prstGeom prst="rect">
            <a:avLst/>
          </a:prstGeom>
          <a:solidFill>
            <a:srgbClr val="009242">
              <a:alpha val="29800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Filtration and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normalization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6"/>
          <p:cNvSpPr txBox="1"/>
          <p:nvPr/>
        </p:nvSpPr>
        <p:spPr>
          <a:xfrm>
            <a:off x="2376982" y="5129653"/>
            <a:ext cx="182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                 Adult</a:t>
            </a:r>
            <a:endParaRPr/>
          </a:p>
        </p:txBody>
      </p:sp>
      <p:sp>
        <p:nvSpPr>
          <p:cNvPr id="462" name="Google Shape;462;p36"/>
          <p:cNvSpPr/>
          <p:nvPr/>
        </p:nvSpPr>
        <p:spPr>
          <a:xfrm>
            <a:off x="4286442" y="4875330"/>
            <a:ext cx="398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reference: all others against common reference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6"/>
          <p:cNvSpPr/>
          <p:nvPr/>
        </p:nvSpPr>
        <p:spPr>
          <a:xfrm>
            <a:off x="2878138" y="27749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6"/>
          <p:cNvSpPr txBox="1"/>
          <p:nvPr/>
        </p:nvSpPr>
        <p:spPr>
          <a:xfrm>
            <a:off x="1183150" y="2618425"/>
            <a:ext cx="2696100" cy="599700"/>
          </a:xfrm>
          <a:prstGeom prst="rect">
            <a:avLst/>
          </a:prstGeom>
          <a:solidFill>
            <a:srgbClr val="009242">
              <a:alpha val="29800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en"/>
              <a:t>i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 expression analysis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(DEA) EdgeR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6"/>
          <p:cNvSpPr txBox="1"/>
          <p:nvPr/>
        </p:nvSpPr>
        <p:spPr>
          <a:xfrm>
            <a:off x="1180150" y="3401800"/>
            <a:ext cx="2696100" cy="599700"/>
          </a:xfrm>
          <a:prstGeom prst="rect">
            <a:avLst/>
          </a:prstGeom>
          <a:solidFill>
            <a:srgbClr val="009242">
              <a:alpha val="29800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Enrichment analysis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(Networkanalys</a:t>
            </a:r>
            <a:r>
              <a:rPr lang="en">
                <a:solidFill>
                  <a:schemeClr val="dk1"/>
                </a:solidFill>
              </a:rPr>
              <a:t>t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.ca)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6"/>
          <p:cNvSpPr txBox="1"/>
          <p:nvPr/>
        </p:nvSpPr>
        <p:spPr>
          <a:xfrm>
            <a:off x="4567564" y="1568345"/>
            <a:ext cx="2368800" cy="2403600"/>
          </a:xfrm>
          <a:prstGeom prst="rect">
            <a:avLst/>
          </a:prstGeom>
          <a:solidFill>
            <a:srgbClr val="0099FF">
              <a:alpha val="20000"/>
            </a:srgbClr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 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Duplicated rows removing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(sum values)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Missing value checking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Low variance filtering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(based on IQR)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Low count filtering 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(based on mean abundance)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Trimmed mean of M-values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(TMM) normalization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4566648" y="4089717"/>
            <a:ext cx="2368800" cy="699900"/>
          </a:xfrm>
          <a:prstGeom prst="rect">
            <a:avLst/>
          </a:prstGeom>
          <a:solidFill>
            <a:srgbClr val="0099FF">
              <a:alpha val="20000"/>
            </a:srgbClr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Annotation filter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ELS:13342       Adult:12415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6"/>
          <p:cNvSpPr/>
          <p:nvPr/>
        </p:nvSpPr>
        <p:spPr>
          <a:xfrm>
            <a:off x="2324441" y="1585843"/>
            <a:ext cx="247500" cy="25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6"/>
          <p:cNvSpPr/>
          <p:nvPr/>
        </p:nvSpPr>
        <p:spPr>
          <a:xfrm>
            <a:off x="2331068" y="2378760"/>
            <a:ext cx="247500" cy="25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6"/>
          <p:cNvSpPr/>
          <p:nvPr/>
        </p:nvSpPr>
        <p:spPr>
          <a:xfrm>
            <a:off x="2342690" y="3151375"/>
            <a:ext cx="247500" cy="25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36"/>
          <p:cNvCxnSpPr/>
          <p:nvPr/>
        </p:nvCxnSpPr>
        <p:spPr>
          <a:xfrm>
            <a:off x="3891025" y="1053525"/>
            <a:ext cx="6966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36"/>
          <p:cNvCxnSpPr/>
          <p:nvPr/>
        </p:nvCxnSpPr>
        <p:spPr>
          <a:xfrm rot="10800000" flipH="1">
            <a:off x="3896875" y="1428000"/>
            <a:ext cx="684900" cy="2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36"/>
          <p:cNvCxnSpPr/>
          <p:nvPr/>
        </p:nvCxnSpPr>
        <p:spPr>
          <a:xfrm rot="10800000" flipH="1">
            <a:off x="3891025" y="1578950"/>
            <a:ext cx="656100" cy="25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6"/>
          <p:cNvCxnSpPr/>
          <p:nvPr/>
        </p:nvCxnSpPr>
        <p:spPr>
          <a:xfrm>
            <a:off x="3891025" y="2434775"/>
            <a:ext cx="679200" cy="15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36"/>
          <p:cNvCxnSpPr/>
          <p:nvPr/>
        </p:nvCxnSpPr>
        <p:spPr>
          <a:xfrm>
            <a:off x="3879475" y="2634088"/>
            <a:ext cx="679200" cy="15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36"/>
          <p:cNvCxnSpPr/>
          <p:nvPr/>
        </p:nvCxnSpPr>
        <p:spPr>
          <a:xfrm>
            <a:off x="3879475" y="3195850"/>
            <a:ext cx="702300" cy="15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7" name="Google Shape;477;p36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478" name="Google Shape;478;p36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36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481" name="Google Shape;481;p36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36"/>
          <p:cNvGrpSpPr/>
          <p:nvPr/>
        </p:nvGrpSpPr>
        <p:grpSpPr>
          <a:xfrm>
            <a:off x="4396310" y="51433"/>
            <a:ext cx="1122900" cy="276900"/>
            <a:chOff x="5508406" y="4649856"/>
            <a:chExt cx="1122900" cy="276900"/>
          </a:xfrm>
        </p:grpSpPr>
        <p:sp>
          <p:nvSpPr>
            <p:cNvPr id="484" name="Google Shape;484;p36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36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487" name="Google Shape;487;p36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36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490" name="Google Shape;490;p36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36"/>
          <p:cNvGrpSpPr/>
          <p:nvPr/>
        </p:nvGrpSpPr>
        <p:grpSpPr>
          <a:xfrm>
            <a:off x="5470960" y="44483"/>
            <a:ext cx="1122900" cy="276900"/>
            <a:chOff x="5508406" y="4649856"/>
            <a:chExt cx="1122900" cy="276900"/>
          </a:xfrm>
        </p:grpSpPr>
        <p:sp>
          <p:nvSpPr>
            <p:cNvPr id="493" name="Google Shape;493;p36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36"/>
          <p:cNvSpPr txBox="1"/>
          <p:nvPr/>
        </p:nvSpPr>
        <p:spPr>
          <a:xfrm>
            <a:off x="1180050" y="4163800"/>
            <a:ext cx="2696100" cy="599700"/>
          </a:xfrm>
          <a:prstGeom prst="rect">
            <a:avLst/>
          </a:prstGeom>
          <a:solidFill>
            <a:srgbClr val="009242">
              <a:alpha val="29800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Additional analyses to compare ELS and adult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6"/>
          <p:cNvSpPr/>
          <p:nvPr/>
        </p:nvSpPr>
        <p:spPr>
          <a:xfrm>
            <a:off x="2342690" y="3913375"/>
            <a:ext cx="247500" cy="25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37"/>
          <p:cNvPicPr preferRelativeResize="0"/>
          <p:nvPr/>
        </p:nvPicPr>
        <p:blipFill rotWithShape="1">
          <a:blip r:embed="rId3">
            <a:alphaModFix/>
          </a:blip>
          <a:srcRect r="53009"/>
          <a:stretch/>
        </p:blipFill>
        <p:spPr>
          <a:xfrm>
            <a:off x="196026" y="1247213"/>
            <a:ext cx="2818174" cy="357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7"/>
          <p:cNvPicPr preferRelativeResize="0"/>
          <p:nvPr/>
        </p:nvPicPr>
        <p:blipFill rotWithShape="1">
          <a:blip r:embed="rId4">
            <a:alphaModFix/>
          </a:blip>
          <a:srcRect t="8242"/>
          <a:stretch/>
        </p:blipFill>
        <p:spPr>
          <a:xfrm>
            <a:off x="5853172" y="1498957"/>
            <a:ext cx="2725650" cy="15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7"/>
          <p:cNvPicPr preferRelativeResize="0"/>
          <p:nvPr/>
        </p:nvPicPr>
        <p:blipFill rotWithShape="1">
          <a:blip r:embed="rId5">
            <a:alphaModFix/>
          </a:blip>
          <a:srcRect t="7165"/>
          <a:stretch/>
        </p:blipFill>
        <p:spPr>
          <a:xfrm>
            <a:off x="5853172" y="3055317"/>
            <a:ext cx="2725649" cy="159311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7"/>
          <p:cNvSpPr txBox="1">
            <a:spLocks noGrp="1"/>
          </p:cNvSpPr>
          <p:nvPr>
            <p:ph type="title"/>
          </p:nvPr>
        </p:nvSpPr>
        <p:spPr>
          <a:xfrm>
            <a:off x="282867" y="3750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/>
              <a:t>Sanity check</a:t>
            </a:r>
            <a:endParaRPr u="sng"/>
          </a:p>
        </p:txBody>
      </p:sp>
      <p:sp>
        <p:nvSpPr>
          <p:cNvPr id="505" name="Google Shape;505;p37"/>
          <p:cNvSpPr txBox="1"/>
          <p:nvPr/>
        </p:nvSpPr>
        <p:spPr>
          <a:xfrm flipH="1">
            <a:off x="6190234" y="1556671"/>
            <a:ext cx="55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endParaRPr/>
          </a:p>
        </p:txBody>
      </p:sp>
      <p:sp>
        <p:nvSpPr>
          <p:cNvPr id="506" name="Google Shape;506;p37"/>
          <p:cNvSpPr txBox="1"/>
          <p:nvPr/>
        </p:nvSpPr>
        <p:spPr>
          <a:xfrm flipH="1">
            <a:off x="6190234" y="3124696"/>
            <a:ext cx="55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Adult</a:t>
            </a:r>
            <a:endParaRPr/>
          </a:p>
        </p:txBody>
      </p:sp>
      <p:grpSp>
        <p:nvGrpSpPr>
          <p:cNvPr id="507" name="Google Shape;507;p37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508" name="Google Shape;508;p37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" name="Google Shape;510;p37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511" name="Google Shape;511;p3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37"/>
          <p:cNvGrpSpPr/>
          <p:nvPr/>
        </p:nvGrpSpPr>
        <p:grpSpPr>
          <a:xfrm>
            <a:off x="4396310" y="51433"/>
            <a:ext cx="1122900" cy="276900"/>
            <a:chOff x="5508406" y="4649856"/>
            <a:chExt cx="1122900" cy="276900"/>
          </a:xfrm>
        </p:grpSpPr>
        <p:sp>
          <p:nvSpPr>
            <p:cNvPr id="514" name="Google Shape;514;p3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37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517" name="Google Shape;517;p37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37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520" name="Google Shape;520;p37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Google Shape;522;p37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523" name="Google Shape;523;p37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37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526" name="Google Shape;526;p3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37"/>
          <p:cNvGrpSpPr/>
          <p:nvPr/>
        </p:nvGrpSpPr>
        <p:grpSpPr>
          <a:xfrm>
            <a:off x="4396310" y="51433"/>
            <a:ext cx="1122900" cy="276900"/>
            <a:chOff x="5508406" y="4649856"/>
            <a:chExt cx="1122900" cy="276900"/>
          </a:xfrm>
        </p:grpSpPr>
        <p:sp>
          <p:nvSpPr>
            <p:cNvPr id="529" name="Google Shape;529;p3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37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532" name="Google Shape;532;p37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" name="Google Shape;534;p37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535" name="Google Shape;535;p37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37"/>
          <p:cNvGrpSpPr/>
          <p:nvPr/>
        </p:nvGrpSpPr>
        <p:grpSpPr>
          <a:xfrm>
            <a:off x="5470960" y="44483"/>
            <a:ext cx="1122900" cy="276900"/>
            <a:chOff x="5508406" y="4649856"/>
            <a:chExt cx="1122900" cy="276900"/>
          </a:xfrm>
        </p:grpSpPr>
        <p:sp>
          <p:nvSpPr>
            <p:cNvPr id="538" name="Google Shape;538;p3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0" name="Google Shape;540;p37"/>
          <p:cNvPicPr preferRelativeResize="0"/>
          <p:nvPr/>
        </p:nvPicPr>
        <p:blipFill rotWithShape="1">
          <a:blip r:embed="rId3">
            <a:alphaModFix/>
          </a:blip>
          <a:srcRect l="51618"/>
          <a:stretch/>
        </p:blipFill>
        <p:spPr>
          <a:xfrm>
            <a:off x="2951302" y="1244775"/>
            <a:ext cx="2901676" cy="35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38"/>
          <p:cNvPicPr preferRelativeResize="0"/>
          <p:nvPr/>
        </p:nvPicPr>
        <p:blipFill rotWithShape="1">
          <a:blip r:embed="rId3">
            <a:alphaModFix/>
          </a:blip>
          <a:srcRect r="53009"/>
          <a:stretch/>
        </p:blipFill>
        <p:spPr>
          <a:xfrm>
            <a:off x="196026" y="1247213"/>
            <a:ext cx="2818174" cy="357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8"/>
          <p:cNvPicPr preferRelativeResize="0"/>
          <p:nvPr/>
        </p:nvPicPr>
        <p:blipFill rotWithShape="1">
          <a:blip r:embed="rId4">
            <a:alphaModFix/>
          </a:blip>
          <a:srcRect t="8240"/>
          <a:stretch/>
        </p:blipFill>
        <p:spPr>
          <a:xfrm>
            <a:off x="6005572" y="1422757"/>
            <a:ext cx="2725650" cy="15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8"/>
          <p:cNvPicPr preferRelativeResize="0"/>
          <p:nvPr/>
        </p:nvPicPr>
        <p:blipFill rotWithShape="1">
          <a:blip r:embed="rId5">
            <a:alphaModFix/>
          </a:blip>
          <a:srcRect t="7166"/>
          <a:stretch/>
        </p:blipFill>
        <p:spPr>
          <a:xfrm>
            <a:off x="6005572" y="2979117"/>
            <a:ext cx="2725649" cy="159311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8"/>
          <p:cNvSpPr txBox="1">
            <a:spLocks noGrp="1"/>
          </p:cNvSpPr>
          <p:nvPr>
            <p:ph type="title"/>
          </p:nvPr>
        </p:nvSpPr>
        <p:spPr>
          <a:xfrm>
            <a:off x="282867" y="3750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/>
              <a:t>Sanity check</a:t>
            </a:r>
            <a:endParaRPr u="sng"/>
          </a:p>
        </p:txBody>
      </p:sp>
      <p:sp>
        <p:nvSpPr>
          <p:cNvPr id="549" name="Google Shape;549;p38"/>
          <p:cNvSpPr txBox="1"/>
          <p:nvPr/>
        </p:nvSpPr>
        <p:spPr>
          <a:xfrm flipH="1">
            <a:off x="6342634" y="1480471"/>
            <a:ext cx="55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endParaRPr/>
          </a:p>
        </p:txBody>
      </p:sp>
      <p:sp>
        <p:nvSpPr>
          <p:cNvPr id="550" name="Google Shape;550;p38"/>
          <p:cNvSpPr txBox="1"/>
          <p:nvPr/>
        </p:nvSpPr>
        <p:spPr>
          <a:xfrm flipH="1">
            <a:off x="6342634" y="3048496"/>
            <a:ext cx="55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Adult</a:t>
            </a:r>
            <a:endParaRPr/>
          </a:p>
        </p:txBody>
      </p:sp>
      <p:grpSp>
        <p:nvGrpSpPr>
          <p:cNvPr id="551" name="Google Shape;551;p38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552" name="Google Shape;552;p38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Google Shape;554;p38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555" name="Google Shape;555;p38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4396310" y="51433"/>
            <a:ext cx="1122900" cy="276900"/>
            <a:chOff x="5508406" y="4649856"/>
            <a:chExt cx="1122900" cy="276900"/>
          </a:xfrm>
        </p:grpSpPr>
        <p:sp>
          <p:nvSpPr>
            <p:cNvPr id="558" name="Google Shape;558;p38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38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561" name="Google Shape;561;p38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38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564" name="Google Shape;564;p38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38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567" name="Google Shape;567;p38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" name="Google Shape;569;p38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570" name="Google Shape;570;p38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38"/>
          <p:cNvGrpSpPr/>
          <p:nvPr/>
        </p:nvGrpSpPr>
        <p:grpSpPr>
          <a:xfrm>
            <a:off x="4396310" y="51433"/>
            <a:ext cx="1122900" cy="276900"/>
            <a:chOff x="5508406" y="4649856"/>
            <a:chExt cx="1122900" cy="276900"/>
          </a:xfrm>
        </p:grpSpPr>
        <p:sp>
          <p:nvSpPr>
            <p:cNvPr id="573" name="Google Shape;573;p38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576" name="Google Shape;576;p38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38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579" name="Google Shape;579;p38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38"/>
          <p:cNvGrpSpPr/>
          <p:nvPr/>
        </p:nvGrpSpPr>
        <p:grpSpPr>
          <a:xfrm>
            <a:off x="5470960" y="44483"/>
            <a:ext cx="1122900" cy="276900"/>
            <a:chOff x="5508406" y="4649856"/>
            <a:chExt cx="1122900" cy="276900"/>
          </a:xfrm>
        </p:grpSpPr>
        <p:sp>
          <p:nvSpPr>
            <p:cNvPr id="582" name="Google Shape;582;p38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4" name="Google Shape;584;p38"/>
          <p:cNvPicPr preferRelativeResize="0"/>
          <p:nvPr/>
        </p:nvPicPr>
        <p:blipFill rotWithShape="1">
          <a:blip r:embed="rId3">
            <a:alphaModFix/>
          </a:blip>
          <a:srcRect l="51618"/>
          <a:stretch/>
        </p:blipFill>
        <p:spPr>
          <a:xfrm>
            <a:off x="2951302" y="1244775"/>
            <a:ext cx="2901676" cy="3576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38"/>
          <p:cNvCxnSpPr/>
          <p:nvPr/>
        </p:nvCxnSpPr>
        <p:spPr>
          <a:xfrm>
            <a:off x="5831650" y="1115375"/>
            <a:ext cx="21600" cy="370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8"/>
          <p:cNvSpPr txBox="1"/>
          <p:nvPr/>
        </p:nvSpPr>
        <p:spPr>
          <a:xfrm>
            <a:off x="282875" y="994113"/>
            <a:ext cx="5085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</a:t>
            </a:r>
            <a:endParaRPr/>
          </a:p>
        </p:txBody>
      </p:sp>
      <p:sp>
        <p:nvSpPr>
          <p:cNvPr id="587" name="Google Shape;587;p38"/>
          <p:cNvSpPr txBox="1"/>
          <p:nvPr/>
        </p:nvSpPr>
        <p:spPr>
          <a:xfrm>
            <a:off x="5831650" y="1001363"/>
            <a:ext cx="5085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39"/>
          <p:cNvPicPr preferRelativeResize="0"/>
          <p:nvPr/>
        </p:nvPicPr>
        <p:blipFill rotWithShape="1">
          <a:blip r:embed="rId3">
            <a:alphaModFix/>
          </a:blip>
          <a:srcRect r="53009"/>
          <a:stretch/>
        </p:blipFill>
        <p:spPr>
          <a:xfrm>
            <a:off x="196026" y="1247213"/>
            <a:ext cx="2818174" cy="357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9"/>
          <p:cNvPicPr preferRelativeResize="0"/>
          <p:nvPr/>
        </p:nvPicPr>
        <p:blipFill rotWithShape="1">
          <a:blip r:embed="rId4">
            <a:alphaModFix/>
          </a:blip>
          <a:srcRect t="8240"/>
          <a:stretch/>
        </p:blipFill>
        <p:spPr>
          <a:xfrm>
            <a:off x="6005572" y="1422757"/>
            <a:ext cx="2725650" cy="15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9"/>
          <p:cNvPicPr preferRelativeResize="0"/>
          <p:nvPr/>
        </p:nvPicPr>
        <p:blipFill rotWithShape="1">
          <a:blip r:embed="rId5">
            <a:alphaModFix/>
          </a:blip>
          <a:srcRect t="7166"/>
          <a:stretch/>
        </p:blipFill>
        <p:spPr>
          <a:xfrm>
            <a:off x="6005572" y="2979117"/>
            <a:ext cx="2725649" cy="159311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9"/>
          <p:cNvSpPr txBox="1">
            <a:spLocks noGrp="1"/>
          </p:cNvSpPr>
          <p:nvPr>
            <p:ph type="title"/>
          </p:nvPr>
        </p:nvSpPr>
        <p:spPr>
          <a:xfrm>
            <a:off x="282867" y="3750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/>
              <a:t>Sanity check</a:t>
            </a:r>
            <a:endParaRPr u="sng"/>
          </a:p>
        </p:txBody>
      </p:sp>
      <p:sp>
        <p:nvSpPr>
          <p:cNvPr id="596" name="Google Shape;596;p39"/>
          <p:cNvSpPr txBox="1"/>
          <p:nvPr/>
        </p:nvSpPr>
        <p:spPr>
          <a:xfrm flipH="1">
            <a:off x="6342634" y="1480471"/>
            <a:ext cx="55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endParaRPr/>
          </a:p>
        </p:txBody>
      </p:sp>
      <p:sp>
        <p:nvSpPr>
          <p:cNvPr id="597" name="Google Shape;597;p39"/>
          <p:cNvSpPr txBox="1"/>
          <p:nvPr/>
        </p:nvSpPr>
        <p:spPr>
          <a:xfrm flipH="1">
            <a:off x="6342634" y="3048496"/>
            <a:ext cx="55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Adult</a:t>
            </a:r>
            <a:endParaRPr/>
          </a:p>
        </p:txBody>
      </p:sp>
      <p:grpSp>
        <p:nvGrpSpPr>
          <p:cNvPr id="598" name="Google Shape;598;p39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599" name="Google Shape;599;p39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p39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602" name="Google Shape;602;p39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39"/>
          <p:cNvGrpSpPr/>
          <p:nvPr/>
        </p:nvGrpSpPr>
        <p:grpSpPr>
          <a:xfrm>
            <a:off x="4396310" y="51433"/>
            <a:ext cx="1122900" cy="276900"/>
            <a:chOff x="5508406" y="4649856"/>
            <a:chExt cx="1122900" cy="276900"/>
          </a:xfrm>
        </p:grpSpPr>
        <p:sp>
          <p:nvSpPr>
            <p:cNvPr id="605" name="Google Shape;605;p39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39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608" name="Google Shape;608;p39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0" name="Google Shape;610;p39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611" name="Google Shape;611;p39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39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614" name="Google Shape;614;p39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39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617" name="Google Shape;617;p39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p39"/>
          <p:cNvGrpSpPr/>
          <p:nvPr/>
        </p:nvGrpSpPr>
        <p:grpSpPr>
          <a:xfrm>
            <a:off x="4396310" y="51433"/>
            <a:ext cx="1122900" cy="276900"/>
            <a:chOff x="5508406" y="4649856"/>
            <a:chExt cx="1122900" cy="276900"/>
          </a:xfrm>
        </p:grpSpPr>
        <p:sp>
          <p:nvSpPr>
            <p:cNvPr id="620" name="Google Shape;620;p39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39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623" name="Google Shape;623;p39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39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626" name="Google Shape;626;p39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39"/>
          <p:cNvGrpSpPr/>
          <p:nvPr/>
        </p:nvGrpSpPr>
        <p:grpSpPr>
          <a:xfrm>
            <a:off x="5470960" y="44483"/>
            <a:ext cx="1122900" cy="276900"/>
            <a:chOff x="5508406" y="4649856"/>
            <a:chExt cx="1122900" cy="276900"/>
          </a:xfrm>
        </p:grpSpPr>
        <p:sp>
          <p:nvSpPr>
            <p:cNvPr id="629" name="Google Shape;629;p39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1" name="Google Shape;631;p39"/>
          <p:cNvPicPr preferRelativeResize="0"/>
          <p:nvPr/>
        </p:nvPicPr>
        <p:blipFill rotWithShape="1">
          <a:blip r:embed="rId3">
            <a:alphaModFix/>
          </a:blip>
          <a:srcRect l="51618"/>
          <a:stretch/>
        </p:blipFill>
        <p:spPr>
          <a:xfrm>
            <a:off x="2951302" y="1244775"/>
            <a:ext cx="2901676" cy="3576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39"/>
          <p:cNvCxnSpPr/>
          <p:nvPr/>
        </p:nvCxnSpPr>
        <p:spPr>
          <a:xfrm>
            <a:off x="5831650" y="1115375"/>
            <a:ext cx="21600" cy="370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9"/>
          <p:cNvSpPr txBox="1"/>
          <p:nvPr/>
        </p:nvSpPr>
        <p:spPr>
          <a:xfrm>
            <a:off x="282875" y="994113"/>
            <a:ext cx="5085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</a:t>
            </a:r>
            <a:endParaRPr/>
          </a:p>
        </p:txBody>
      </p:sp>
      <p:pic>
        <p:nvPicPr>
          <p:cNvPr id="634" name="Google Shape;634;p39"/>
          <p:cNvPicPr preferRelativeResize="0"/>
          <p:nvPr/>
        </p:nvPicPr>
        <p:blipFill rotWithShape="1">
          <a:blip r:embed="rId6">
            <a:alphaModFix/>
          </a:blip>
          <a:srcRect l="49987"/>
          <a:stretch/>
        </p:blipFill>
        <p:spPr>
          <a:xfrm>
            <a:off x="2851825" y="1120125"/>
            <a:ext cx="3100625" cy="38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9"/>
          <p:cNvPicPr preferRelativeResize="0"/>
          <p:nvPr/>
        </p:nvPicPr>
        <p:blipFill rotWithShape="1">
          <a:blip r:embed="rId6">
            <a:alphaModFix/>
          </a:blip>
          <a:srcRect r="53196"/>
          <a:stretch/>
        </p:blipFill>
        <p:spPr>
          <a:xfrm>
            <a:off x="142425" y="1120125"/>
            <a:ext cx="2901675" cy="38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0"/>
          <p:cNvSpPr/>
          <p:nvPr/>
        </p:nvSpPr>
        <p:spPr>
          <a:xfrm>
            <a:off x="224675" y="1741475"/>
            <a:ext cx="8493600" cy="1341300"/>
          </a:xfrm>
          <a:prstGeom prst="rect">
            <a:avLst/>
          </a:prstGeom>
          <a:solidFill>
            <a:srgbClr val="D8D8D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0"/>
          <p:cNvSpPr/>
          <p:nvPr/>
        </p:nvSpPr>
        <p:spPr>
          <a:xfrm>
            <a:off x="341670" y="1913234"/>
            <a:ext cx="866926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 1: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transcriptomic responses of </a:t>
            </a:r>
            <a:r>
              <a:rPr lang="en" sz="2000">
                <a:solidFill>
                  <a:schemeClr val="dk1"/>
                </a:solidFill>
              </a:rPr>
              <a:t>ELS </a:t>
            </a: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Japanese quail</a:t>
            </a:r>
            <a:r>
              <a:rPr lang="en" sz="2000">
                <a:solidFill>
                  <a:schemeClr val="dk1"/>
                </a:solidFill>
              </a:rPr>
              <a:t> t</a:t>
            </a: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EE2 ?</a:t>
            </a:r>
            <a:endParaRPr/>
          </a:p>
        </p:txBody>
      </p:sp>
      <p:grpSp>
        <p:nvGrpSpPr>
          <p:cNvPr id="642" name="Google Shape;642;p40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643" name="Google Shape;643;p40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40"/>
          <p:cNvGrpSpPr/>
          <p:nvPr/>
        </p:nvGrpSpPr>
        <p:grpSpPr>
          <a:xfrm>
            <a:off x="5470960" y="51433"/>
            <a:ext cx="1122900" cy="276900"/>
            <a:chOff x="5508406" y="4649856"/>
            <a:chExt cx="1122900" cy="276900"/>
          </a:xfrm>
        </p:grpSpPr>
        <p:sp>
          <p:nvSpPr>
            <p:cNvPr id="646" name="Google Shape;646;p40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40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649" name="Google Shape;649;p40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40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652" name="Google Shape;652;p40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4" name="Google Shape;654;p40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655" name="Google Shape;655;p40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4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7" name="Google Shape;657;p40"/>
          <p:cNvGrpSpPr/>
          <p:nvPr/>
        </p:nvGrpSpPr>
        <p:grpSpPr>
          <a:xfrm>
            <a:off x="4396810" y="51433"/>
            <a:ext cx="1122900" cy="276900"/>
            <a:chOff x="5508406" y="4649856"/>
            <a:chExt cx="1122900" cy="276900"/>
          </a:xfrm>
        </p:grpSpPr>
        <p:sp>
          <p:nvSpPr>
            <p:cNvPr id="658" name="Google Shape;658;p40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1"/>
          <p:cNvSpPr txBox="1">
            <a:spLocks noGrp="1"/>
          </p:cNvSpPr>
          <p:nvPr>
            <p:ph type="title"/>
          </p:nvPr>
        </p:nvSpPr>
        <p:spPr>
          <a:xfrm>
            <a:off x="33300" y="44600"/>
            <a:ext cx="907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Answer1: differentially expressed gene (DEGs) numbers in </a:t>
            </a:r>
            <a:r>
              <a:rPr lang="en" sz="2400" b="1" u="sng"/>
              <a:t>ELS</a:t>
            </a:r>
            <a:endParaRPr sz="2400" b="1" u="sng"/>
          </a:p>
        </p:txBody>
      </p:sp>
      <p:sp>
        <p:nvSpPr>
          <p:cNvPr id="665" name="Google Shape;665;p41"/>
          <p:cNvSpPr/>
          <p:nvPr/>
        </p:nvSpPr>
        <p:spPr>
          <a:xfrm>
            <a:off x="1533678" y="4777875"/>
            <a:ext cx="2009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246 DEGs/13342 genes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8391" y="922919"/>
            <a:ext cx="3089706" cy="190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8391" y="2874836"/>
            <a:ext cx="3089706" cy="190679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1"/>
          <p:cNvSpPr/>
          <p:nvPr/>
        </p:nvSpPr>
        <p:spPr>
          <a:xfrm>
            <a:off x="4967225" y="4732975"/>
            <a:ext cx="23193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↓  53 DEGs           ↑ 193 DEGs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1"/>
          <p:cNvSpPr txBox="1"/>
          <p:nvPr/>
        </p:nvSpPr>
        <p:spPr>
          <a:xfrm>
            <a:off x="4690979" y="907300"/>
            <a:ext cx="17049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 vs control</a:t>
            </a:r>
            <a:endParaRPr/>
          </a:p>
        </p:txBody>
      </p:sp>
      <p:sp>
        <p:nvSpPr>
          <p:cNvPr id="670" name="Google Shape;670;p41"/>
          <p:cNvSpPr txBox="1"/>
          <p:nvPr/>
        </p:nvSpPr>
        <p:spPr>
          <a:xfrm>
            <a:off x="4690976" y="2878075"/>
            <a:ext cx="23193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vs control</a:t>
            </a:r>
            <a:endParaRPr/>
          </a:p>
        </p:txBody>
      </p:sp>
      <p:pic>
        <p:nvPicPr>
          <p:cNvPr id="671" name="Google Shape;671;p41"/>
          <p:cNvPicPr preferRelativeResize="0"/>
          <p:nvPr/>
        </p:nvPicPr>
        <p:blipFill rotWithShape="1">
          <a:blip r:embed="rId5">
            <a:alphaModFix/>
          </a:blip>
          <a:srcRect b="8408"/>
          <a:stretch/>
        </p:blipFill>
        <p:spPr>
          <a:xfrm>
            <a:off x="1019769" y="1379656"/>
            <a:ext cx="2932407" cy="325888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1"/>
          <p:cNvSpPr/>
          <p:nvPr/>
        </p:nvSpPr>
        <p:spPr>
          <a:xfrm>
            <a:off x="1381287" y="1061877"/>
            <a:ext cx="769800" cy="36876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1"/>
          <p:cNvSpPr/>
          <p:nvPr/>
        </p:nvSpPr>
        <p:spPr>
          <a:xfrm>
            <a:off x="2172623" y="1061876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1"/>
          <p:cNvSpPr txBox="1"/>
          <p:nvPr/>
        </p:nvSpPr>
        <p:spPr>
          <a:xfrm>
            <a:off x="1428492" y="1104282"/>
            <a:ext cx="67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1"/>
          <p:cNvSpPr/>
          <p:nvPr/>
        </p:nvSpPr>
        <p:spPr>
          <a:xfrm>
            <a:off x="2145631" y="1104282"/>
            <a:ext cx="8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med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1"/>
          <p:cNvSpPr/>
          <p:nvPr/>
        </p:nvSpPr>
        <p:spPr>
          <a:xfrm>
            <a:off x="2938320" y="1106380"/>
            <a:ext cx="80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high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1"/>
          <p:cNvSpPr/>
          <p:nvPr/>
        </p:nvSpPr>
        <p:spPr>
          <a:xfrm>
            <a:off x="2942794" y="1059702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1"/>
          <p:cNvSpPr/>
          <p:nvPr/>
        </p:nvSpPr>
        <p:spPr>
          <a:xfrm>
            <a:off x="1804527" y="700043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Transcript counts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2"/>
          <p:cNvSpPr/>
          <p:nvPr/>
        </p:nvSpPr>
        <p:spPr>
          <a:xfrm>
            <a:off x="1533678" y="4625475"/>
            <a:ext cx="2009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246 DEGs/13342 genes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" name="Google Shape;68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8400" y="632925"/>
            <a:ext cx="3230925" cy="199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4326" y="2626849"/>
            <a:ext cx="3230915" cy="19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2"/>
          <p:cNvSpPr/>
          <p:nvPr/>
        </p:nvSpPr>
        <p:spPr>
          <a:xfrm>
            <a:off x="5014850" y="4618275"/>
            <a:ext cx="23193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↓  53 DEGs           ↑ 193 DEGs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2"/>
          <p:cNvSpPr txBox="1"/>
          <p:nvPr/>
        </p:nvSpPr>
        <p:spPr>
          <a:xfrm>
            <a:off x="4690979" y="632925"/>
            <a:ext cx="17049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 vs control</a:t>
            </a:r>
            <a:endParaRPr/>
          </a:p>
        </p:txBody>
      </p:sp>
      <p:sp>
        <p:nvSpPr>
          <p:cNvPr id="688" name="Google Shape;688;p42"/>
          <p:cNvSpPr txBox="1"/>
          <p:nvPr/>
        </p:nvSpPr>
        <p:spPr>
          <a:xfrm>
            <a:off x="4690976" y="2626850"/>
            <a:ext cx="23193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vs control</a:t>
            </a:r>
            <a:endParaRPr/>
          </a:p>
        </p:txBody>
      </p:sp>
      <p:pic>
        <p:nvPicPr>
          <p:cNvPr id="689" name="Google Shape;689;p42"/>
          <p:cNvPicPr preferRelativeResize="0"/>
          <p:nvPr/>
        </p:nvPicPr>
        <p:blipFill rotWithShape="1">
          <a:blip r:embed="rId5">
            <a:alphaModFix/>
          </a:blip>
          <a:srcRect b="8408"/>
          <a:stretch/>
        </p:blipFill>
        <p:spPr>
          <a:xfrm>
            <a:off x="1019769" y="1227256"/>
            <a:ext cx="2932407" cy="325888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2"/>
          <p:cNvSpPr/>
          <p:nvPr/>
        </p:nvSpPr>
        <p:spPr>
          <a:xfrm>
            <a:off x="1381287" y="909477"/>
            <a:ext cx="769800" cy="36876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2"/>
          <p:cNvSpPr/>
          <p:nvPr/>
        </p:nvSpPr>
        <p:spPr>
          <a:xfrm>
            <a:off x="2172623" y="909476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2"/>
          <p:cNvSpPr txBox="1"/>
          <p:nvPr/>
        </p:nvSpPr>
        <p:spPr>
          <a:xfrm>
            <a:off x="1428492" y="951882"/>
            <a:ext cx="67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2"/>
          <p:cNvSpPr/>
          <p:nvPr/>
        </p:nvSpPr>
        <p:spPr>
          <a:xfrm>
            <a:off x="2145631" y="951882"/>
            <a:ext cx="8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med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2"/>
          <p:cNvSpPr/>
          <p:nvPr/>
        </p:nvSpPr>
        <p:spPr>
          <a:xfrm>
            <a:off x="2938320" y="953980"/>
            <a:ext cx="80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high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2"/>
          <p:cNvSpPr/>
          <p:nvPr/>
        </p:nvSpPr>
        <p:spPr>
          <a:xfrm>
            <a:off x="2942794" y="907302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2"/>
          <p:cNvSpPr/>
          <p:nvPr/>
        </p:nvSpPr>
        <p:spPr>
          <a:xfrm>
            <a:off x="1804527" y="593318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Transcript counts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2"/>
          <p:cNvSpPr txBox="1"/>
          <p:nvPr/>
        </p:nvSpPr>
        <p:spPr>
          <a:xfrm>
            <a:off x="1033575" y="510825"/>
            <a:ext cx="5085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</a:t>
            </a:r>
            <a:endParaRPr/>
          </a:p>
        </p:txBody>
      </p:sp>
      <p:sp>
        <p:nvSpPr>
          <p:cNvPr id="698" name="Google Shape;698;p42"/>
          <p:cNvSpPr txBox="1"/>
          <p:nvPr/>
        </p:nvSpPr>
        <p:spPr>
          <a:xfrm>
            <a:off x="4247950" y="548300"/>
            <a:ext cx="5085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</a:t>
            </a:r>
            <a:endParaRPr/>
          </a:p>
        </p:txBody>
      </p:sp>
      <p:cxnSp>
        <p:nvCxnSpPr>
          <p:cNvPr id="699" name="Google Shape;699;p42"/>
          <p:cNvCxnSpPr/>
          <p:nvPr/>
        </p:nvCxnSpPr>
        <p:spPr>
          <a:xfrm>
            <a:off x="4143375" y="632925"/>
            <a:ext cx="0" cy="43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1454250" y="0"/>
            <a:ext cx="59022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Answer1: dysregulated pathways in </a:t>
            </a:r>
            <a:r>
              <a:rPr lang="en" sz="2400" b="1" u="sng"/>
              <a:t>ELS</a:t>
            </a:r>
            <a:endParaRPr sz="2400" b="1" u="sng"/>
          </a:p>
        </p:txBody>
      </p:sp>
      <p:sp>
        <p:nvSpPr>
          <p:cNvPr id="705" name="Google Shape;705;p43"/>
          <p:cNvSpPr txBox="1"/>
          <p:nvPr/>
        </p:nvSpPr>
        <p:spPr>
          <a:xfrm>
            <a:off x="1815600" y="-2298512"/>
            <a:ext cx="51795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Categories of Representative DEGs: 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Liver functions (e.g. cytochrome P450 2H2)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Egg yolk proteins formation (e.g. vitellogenin 1, 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Lipid metabolism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ELOVL fatty acid elongase 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Immune response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avidin-like)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Ion transportation (</a:t>
            </a:r>
            <a:r>
              <a:rPr lang="en">
                <a:solidFill>
                  <a:schemeClr val="dk1"/>
                </a:solidFill>
              </a:rPr>
              <a:t>e.g. solute carrier family 5 member 5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6" name="Google Shape;706;p43"/>
          <p:cNvSpPr txBox="1"/>
          <p:nvPr/>
        </p:nvSpPr>
        <p:spPr>
          <a:xfrm>
            <a:off x="1156100" y="3552825"/>
            <a:ext cx="66321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Pathway classifications: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Lipid metabolism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Endocrine system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Signaling transduction / molecules &amp; interaction</a:t>
            </a:r>
            <a:endParaRPr/>
          </a:p>
        </p:txBody>
      </p:sp>
      <p:pic>
        <p:nvPicPr>
          <p:cNvPr id="707" name="Google Shape;7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620400"/>
            <a:ext cx="7276251" cy="29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4"/>
          <p:cNvSpPr txBox="1"/>
          <p:nvPr/>
        </p:nvSpPr>
        <p:spPr>
          <a:xfrm>
            <a:off x="1815600" y="-2298512"/>
            <a:ext cx="51795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Categories of Representative DEGs: 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Liver functions (e.g. cytochrome P450 2H2)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Egg yolk proteins formation (e.g. vitellogenin 1, 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Lipid metabolism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ELOVL fatty acid elongase 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Immune response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avidin-like)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Ion transportation (</a:t>
            </a:r>
            <a:r>
              <a:rPr lang="en">
                <a:solidFill>
                  <a:schemeClr val="dk1"/>
                </a:solidFill>
              </a:rPr>
              <a:t>e.g. solute carrier family 5 member 5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713" name="Google Shape;7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620400"/>
            <a:ext cx="7276251" cy="29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4"/>
          <p:cNvSpPr/>
          <p:nvPr/>
        </p:nvSpPr>
        <p:spPr>
          <a:xfrm>
            <a:off x="495300" y="2533650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4"/>
          <p:cNvSpPr/>
          <p:nvPr/>
        </p:nvSpPr>
        <p:spPr>
          <a:xfrm>
            <a:off x="495300" y="3305325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4"/>
          <p:cNvSpPr/>
          <p:nvPr/>
        </p:nvSpPr>
        <p:spPr>
          <a:xfrm>
            <a:off x="495300" y="952350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4"/>
          <p:cNvSpPr/>
          <p:nvPr/>
        </p:nvSpPr>
        <p:spPr>
          <a:xfrm>
            <a:off x="495300" y="2000250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4"/>
          <p:cNvSpPr txBox="1"/>
          <p:nvPr/>
        </p:nvSpPr>
        <p:spPr>
          <a:xfrm>
            <a:off x="1156100" y="3552825"/>
            <a:ext cx="65445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Pathway classifications: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/>
              <a:t>Lipid metabolism</a:t>
            </a:r>
            <a:endParaRPr u="sng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Endocrine system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Signaling transduction / molecules &amp; interaction</a:t>
            </a:r>
            <a:endParaRPr/>
          </a:p>
        </p:txBody>
      </p:sp>
      <p:sp>
        <p:nvSpPr>
          <p:cNvPr id="719" name="Google Shape;719;p44"/>
          <p:cNvSpPr txBox="1">
            <a:spLocks noGrp="1"/>
          </p:cNvSpPr>
          <p:nvPr>
            <p:ph type="title"/>
          </p:nvPr>
        </p:nvSpPr>
        <p:spPr>
          <a:xfrm>
            <a:off x="1454250" y="0"/>
            <a:ext cx="59022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Answer1: dysregulated pathways in </a:t>
            </a:r>
            <a:r>
              <a:rPr lang="en" sz="2400" b="1" u="sng"/>
              <a:t>ELS</a:t>
            </a:r>
            <a:endParaRPr sz="2400" b="1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9295" y="3641251"/>
            <a:ext cx="1378197" cy="136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>
            <a:off x="311700" y="34615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0000"/>
                </a:solidFill>
              </a:rPr>
              <a:t>What impact does 17⍺-ethinylestradiol (EE2) has on wildlifes (birds) ?</a:t>
            </a:r>
            <a:endParaRPr u="sng">
              <a:solidFill>
                <a:srgbClr val="000000"/>
              </a:solidFill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208049" y="1975273"/>
            <a:ext cx="2363362" cy="12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3253469" y="5143500"/>
            <a:ext cx="5438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https://www.watertechonline.com/montreal-plans-to-dump-sewage-into-st-lawrence-river/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27"/>
          <p:cNvGrpSpPr/>
          <p:nvPr/>
        </p:nvGrpSpPr>
        <p:grpSpPr>
          <a:xfrm>
            <a:off x="496722" y="1715344"/>
            <a:ext cx="1783462" cy="1548224"/>
            <a:chOff x="133004" y="1918461"/>
            <a:chExt cx="1783462" cy="1548224"/>
          </a:xfrm>
        </p:grpSpPr>
        <p:pic>
          <p:nvPicPr>
            <p:cNvPr id="118" name="Google Shape;118;p27"/>
            <p:cNvPicPr preferRelativeResize="0"/>
            <p:nvPr/>
          </p:nvPicPr>
          <p:blipFill rotWithShape="1">
            <a:blip r:embed="rId5">
              <a:alphaModFix/>
            </a:blip>
            <a:srcRect t="25347" b="21579"/>
            <a:stretch/>
          </p:blipFill>
          <p:spPr>
            <a:xfrm>
              <a:off x="133004" y="2593444"/>
              <a:ext cx="1783462" cy="873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7709" y="1918461"/>
              <a:ext cx="1434051" cy="7448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27"/>
          <p:cNvSpPr/>
          <p:nvPr/>
        </p:nvSpPr>
        <p:spPr>
          <a:xfrm>
            <a:off x="2238581" y="2608796"/>
            <a:ext cx="8625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/>
          <p:nvPr/>
        </p:nvSpPr>
        <p:spPr>
          <a:xfrm>
            <a:off x="422652" y="3410417"/>
            <a:ext cx="5057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</a:t>
            </a: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a bio-active estrogen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widely used in animal 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husbandry</a:t>
            </a:r>
            <a:r>
              <a:rPr lang="en"/>
              <a:t> </a:t>
            </a: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fishery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in birth control pills for human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3180925" y="3335341"/>
            <a:ext cx="256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Released into environment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Open source to animals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7">
            <a:alphaModFix/>
          </a:blip>
          <a:srcRect b="62343"/>
          <a:stretch/>
        </p:blipFill>
        <p:spPr>
          <a:xfrm>
            <a:off x="6806012" y="2617673"/>
            <a:ext cx="1504800" cy="38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2428" y="1930798"/>
            <a:ext cx="1091925" cy="6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/>
          <p:nvPr/>
        </p:nvSpPr>
        <p:spPr>
          <a:xfrm>
            <a:off x="5772701" y="2608795"/>
            <a:ext cx="8625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10290" y="1938179"/>
            <a:ext cx="701677" cy="68608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/>
          <p:nvPr/>
        </p:nvSpPr>
        <p:spPr>
          <a:xfrm>
            <a:off x="7342325" y="3482748"/>
            <a:ext cx="6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/>
          </a:p>
        </p:txBody>
      </p:sp>
      <p:sp>
        <p:nvSpPr>
          <p:cNvPr id="128" name="Google Shape;128;p27"/>
          <p:cNvSpPr/>
          <p:nvPr/>
        </p:nvSpPr>
        <p:spPr>
          <a:xfrm>
            <a:off x="2342282" y="3118029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27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130" name="Google Shape;130;p27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27"/>
          <p:cNvGrpSpPr/>
          <p:nvPr/>
        </p:nvGrpSpPr>
        <p:grpSpPr>
          <a:xfrm>
            <a:off x="5472997" y="49058"/>
            <a:ext cx="1122900" cy="276900"/>
            <a:chOff x="5508406" y="4649856"/>
            <a:chExt cx="1122900" cy="276900"/>
          </a:xfrm>
        </p:grpSpPr>
        <p:sp>
          <p:nvSpPr>
            <p:cNvPr id="133" name="Google Shape;133;p2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27"/>
          <p:cNvGrpSpPr/>
          <p:nvPr/>
        </p:nvGrpSpPr>
        <p:grpSpPr>
          <a:xfrm>
            <a:off x="4386771" y="49057"/>
            <a:ext cx="1122900" cy="276900"/>
            <a:chOff x="5508406" y="4649856"/>
            <a:chExt cx="1122900" cy="276900"/>
          </a:xfrm>
        </p:grpSpPr>
        <p:sp>
          <p:nvSpPr>
            <p:cNvPr id="136" name="Google Shape;136;p2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5572887" y="4649856"/>
              <a:ext cx="1005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27"/>
          <p:cNvGrpSpPr/>
          <p:nvPr/>
        </p:nvGrpSpPr>
        <p:grpSpPr>
          <a:xfrm>
            <a:off x="1171659" y="51432"/>
            <a:ext cx="1122900" cy="276900"/>
            <a:chOff x="5508406" y="4649856"/>
            <a:chExt cx="1122900" cy="276900"/>
          </a:xfrm>
        </p:grpSpPr>
        <p:sp>
          <p:nvSpPr>
            <p:cNvPr id="139" name="Google Shape;139;p2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5572887" y="4649856"/>
              <a:ext cx="1005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Questions</a:t>
              </a:r>
              <a:endParaRPr sz="1200" b="1">
                <a:solidFill>
                  <a:srgbClr val="A5A5A5"/>
                </a:solidFill>
              </a:endParaRPr>
            </a:p>
          </p:txBody>
        </p:sp>
      </p:grpSp>
      <p:grpSp>
        <p:nvGrpSpPr>
          <p:cNvPr id="141" name="Google Shape;141;p27"/>
          <p:cNvGrpSpPr/>
          <p:nvPr/>
        </p:nvGrpSpPr>
        <p:grpSpPr>
          <a:xfrm>
            <a:off x="2235784" y="51432"/>
            <a:ext cx="1122900" cy="276900"/>
            <a:chOff x="5508406" y="4649856"/>
            <a:chExt cx="1122900" cy="276900"/>
          </a:xfrm>
        </p:grpSpPr>
        <p:sp>
          <p:nvSpPr>
            <p:cNvPr id="142" name="Google Shape;142;p2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5572887" y="4649856"/>
              <a:ext cx="1005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Methods</a:t>
              </a:r>
              <a:endParaRPr sz="1200" b="1">
                <a:solidFill>
                  <a:srgbClr val="A5A5A5"/>
                </a:solidFill>
              </a:endParaRPr>
            </a:p>
          </p:txBody>
        </p:sp>
      </p:grpSp>
      <p:sp>
        <p:nvSpPr>
          <p:cNvPr id="144" name="Google Shape;144;p27"/>
          <p:cNvSpPr/>
          <p:nvPr/>
        </p:nvSpPr>
        <p:spPr>
          <a:xfrm>
            <a:off x="6723975" y="1625988"/>
            <a:ext cx="1704600" cy="1763100"/>
          </a:xfrm>
          <a:prstGeom prst="ellipse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27"/>
          <p:cNvGrpSpPr/>
          <p:nvPr/>
        </p:nvGrpSpPr>
        <p:grpSpPr>
          <a:xfrm>
            <a:off x="3322334" y="51432"/>
            <a:ext cx="1122900" cy="276900"/>
            <a:chOff x="5508406" y="4649856"/>
            <a:chExt cx="1122900" cy="276900"/>
          </a:xfrm>
        </p:grpSpPr>
        <p:sp>
          <p:nvSpPr>
            <p:cNvPr id="146" name="Google Shape;146;p2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5572887" y="4649856"/>
              <a:ext cx="1005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Results</a:t>
              </a:r>
              <a:endParaRPr sz="1200" b="1">
                <a:solidFill>
                  <a:srgbClr val="A5A5A5"/>
                </a:solidFill>
              </a:endParaRPr>
            </a:p>
          </p:txBody>
        </p:sp>
      </p:grpSp>
      <p:sp>
        <p:nvSpPr>
          <p:cNvPr id="148" name="Google Shape;148;p27"/>
          <p:cNvSpPr txBox="1"/>
          <p:nvPr/>
        </p:nvSpPr>
        <p:spPr>
          <a:xfrm>
            <a:off x="6292175" y="4835700"/>
            <a:ext cx="314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(Chen, 2017; Pokharel, 2018; Vosges, 2008)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"/>
          <p:cNvSpPr txBox="1"/>
          <p:nvPr/>
        </p:nvSpPr>
        <p:spPr>
          <a:xfrm>
            <a:off x="1815600" y="-2298512"/>
            <a:ext cx="51795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Categories of Representative DEGs: 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Liver functions (e.g. cytochrome P450 2H2)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Egg yolk proteins formation (e.g. vitellogenin 1, 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Lipid metabolism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ELOVL fatty acid elongase 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Immune response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avidin-like)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Ion transportation (</a:t>
            </a:r>
            <a:r>
              <a:rPr lang="en">
                <a:solidFill>
                  <a:schemeClr val="dk1"/>
                </a:solidFill>
              </a:rPr>
              <a:t>e.g. solute carrier family 5 member 5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725" name="Google Shape;7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620400"/>
            <a:ext cx="7276251" cy="29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5"/>
          <p:cNvSpPr/>
          <p:nvPr/>
        </p:nvSpPr>
        <p:spPr>
          <a:xfrm>
            <a:off x="489350" y="2752875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5"/>
          <p:cNvSpPr/>
          <p:nvPr/>
        </p:nvSpPr>
        <p:spPr>
          <a:xfrm>
            <a:off x="489350" y="2238375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5"/>
          <p:cNvSpPr txBox="1"/>
          <p:nvPr/>
        </p:nvSpPr>
        <p:spPr>
          <a:xfrm>
            <a:off x="1156100" y="3552825"/>
            <a:ext cx="59022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Pathway classifications: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Lipid metabolism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dk1"/>
                </a:solidFill>
                <a:highlight>
                  <a:srgbClr val="FFFFFF"/>
                </a:highlight>
              </a:rPr>
              <a:t>Endocrine system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Signaling transduction / molecules &amp; interaction</a:t>
            </a:r>
            <a:endParaRPr/>
          </a:p>
        </p:txBody>
      </p:sp>
      <p:sp>
        <p:nvSpPr>
          <p:cNvPr id="729" name="Google Shape;729;p45"/>
          <p:cNvSpPr txBox="1">
            <a:spLocks noGrp="1"/>
          </p:cNvSpPr>
          <p:nvPr>
            <p:ph type="title"/>
          </p:nvPr>
        </p:nvSpPr>
        <p:spPr>
          <a:xfrm>
            <a:off x="1454250" y="0"/>
            <a:ext cx="59022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Answer1: dysregulated pathways in </a:t>
            </a:r>
            <a:r>
              <a:rPr lang="en" sz="2400" b="1" u="sng"/>
              <a:t>ELS</a:t>
            </a:r>
            <a:endParaRPr sz="2400" b="1" u="sn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6"/>
          <p:cNvSpPr txBox="1"/>
          <p:nvPr/>
        </p:nvSpPr>
        <p:spPr>
          <a:xfrm>
            <a:off x="1815600" y="-2298512"/>
            <a:ext cx="51795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Categories of Representative DEGs: 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Liver functions (e.g. cytochrome P450 2H2)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Egg yolk proteins formation (e.g. vitellogenin 1, 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Lipid metabolism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ELOVL fatty acid elongase 2)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Immune response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avidin-like)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Ion transportation (</a:t>
            </a:r>
            <a:r>
              <a:rPr lang="en">
                <a:solidFill>
                  <a:schemeClr val="dk1"/>
                </a:solidFill>
              </a:rPr>
              <a:t>e.g. solute carrier family 5 member 5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735" name="Google Shape;7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620400"/>
            <a:ext cx="7276251" cy="29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6"/>
          <p:cNvSpPr/>
          <p:nvPr/>
        </p:nvSpPr>
        <p:spPr>
          <a:xfrm>
            <a:off x="479825" y="1170875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6"/>
          <p:cNvSpPr txBox="1"/>
          <p:nvPr/>
        </p:nvSpPr>
        <p:spPr>
          <a:xfrm>
            <a:off x="1156100" y="3552825"/>
            <a:ext cx="64860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Pathway classifications: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Lipid metabolism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Endocrine system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/>
              <a:t>Signaling transduction / molecules &amp; interaction</a:t>
            </a:r>
            <a:endParaRPr u="sng"/>
          </a:p>
        </p:txBody>
      </p:sp>
      <p:sp>
        <p:nvSpPr>
          <p:cNvPr id="738" name="Google Shape;738;p46"/>
          <p:cNvSpPr/>
          <p:nvPr/>
        </p:nvSpPr>
        <p:spPr>
          <a:xfrm>
            <a:off x="479825" y="1698100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6"/>
          <p:cNvSpPr txBox="1">
            <a:spLocks noGrp="1"/>
          </p:cNvSpPr>
          <p:nvPr>
            <p:ph type="title"/>
          </p:nvPr>
        </p:nvSpPr>
        <p:spPr>
          <a:xfrm>
            <a:off x="1454250" y="0"/>
            <a:ext cx="59022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Answer1: dysregulated pathways in </a:t>
            </a:r>
            <a:r>
              <a:rPr lang="en" sz="2400" b="1" u="sng"/>
              <a:t>ELS</a:t>
            </a:r>
            <a:endParaRPr sz="2400" b="1" u="sng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7"/>
          <p:cNvSpPr/>
          <p:nvPr/>
        </p:nvSpPr>
        <p:spPr>
          <a:xfrm>
            <a:off x="325200" y="1777125"/>
            <a:ext cx="8493600" cy="1341300"/>
          </a:xfrm>
          <a:prstGeom prst="rect">
            <a:avLst/>
          </a:prstGeom>
          <a:solidFill>
            <a:srgbClr val="D8D8D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7"/>
          <p:cNvSpPr/>
          <p:nvPr/>
        </p:nvSpPr>
        <p:spPr>
          <a:xfrm>
            <a:off x="341670" y="1913234"/>
            <a:ext cx="8669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 </a:t>
            </a:r>
            <a:r>
              <a:rPr lang="en" sz="2000">
                <a:solidFill>
                  <a:schemeClr val="dk1"/>
                </a:solidFill>
              </a:rPr>
              <a:t>2</a:t>
            </a: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transcriptomic responses of </a:t>
            </a:r>
            <a:r>
              <a:rPr lang="en" sz="2000" b="1" i="0" u="none" strike="noStrike" cap="none">
                <a:solidFill>
                  <a:schemeClr val="dk1"/>
                </a:solidFill>
              </a:rPr>
              <a:t>adult</a:t>
            </a: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Japanese quail</a:t>
            </a:r>
            <a:r>
              <a:rPr lang="en" sz="2000">
                <a:solidFill>
                  <a:schemeClr val="dk1"/>
                </a:solidFill>
              </a:rPr>
              <a:t> t</a:t>
            </a: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EE2?</a:t>
            </a:r>
            <a:endParaRPr/>
          </a:p>
        </p:txBody>
      </p:sp>
      <p:grpSp>
        <p:nvGrpSpPr>
          <p:cNvPr id="746" name="Google Shape;746;p47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747" name="Google Shape;747;p47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47"/>
          <p:cNvGrpSpPr/>
          <p:nvPr/>
        </p:nvGrpSpPr>
        <p:grpSpPr>
          <a:xfrm>
            <a:off x="5470960" y="51433"/>
            <a:ext cx="1122900" cy="276900"/>
            <a:chOff x="5508406" y="4649856"/>
            <a:chExt cx="1122900" cy="276900"/>
          </a:xfrm>
        </p:grpSpPr>
        <p:sp>
          <p:nvSpPr>
            <p:cNvPr id="750" name="Google Shape;750;p4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2" name="Google Shape;752;p47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753" name="Google Shape;753;p47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47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756" name="Google Shape;756;p47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8" name="Google Shape;758;p47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759" name="Google Shape;759;p4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4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4396810" y="51433"/>
            <a:ext cx="1122900" cy="276900"/>
            <a:chOff x="5508406" y="4649856"/>
            <a:chExt cx="1122900" cy="276900"/>
          </a:xfrm>
        </p:grpSpPr>
        <p:sp>
          <p:nvSpPr>
            <p:cNvPr id="762" name="Google Shape;762;p47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8"/>
          <p:cNvSpPr/>
          <p:nvPr/>
        </p:nvSpPr>
        <p:spPr>
          <a:xfrm>
            <a:off x="1628257" y="4756619"/>
            <a:ext cx="2293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DEGs/12415 genes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6115" y="949980"/>
            <a:ext cx="3129011" cy="193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6115" y="2881373"/>
            <a:ext cx="3129011" cy="1931046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8"/>
          <p:cNvSpPr/>
          <p:nvPr/>
        </p:nvSpPr>
        <p:spPr>
          <a:xfrm>
            <a:off x="5160384" y="4736237"/>
            <a:ext cx="2789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↓  59 DEGs           ↑ 69 DEGs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8"/>
          <p:cNvSpPr txBox="1"/>
          <p:nvPr/>
        </p:nvSpPr>
        <p:spPr>
          <a:xfrm>
            <a:off x="4721063" y="1033448"/>
            <a:ext cx="147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 vs control</a:t>
            </a:r>
            <a:endParaRPr/>
          </a:p>
        </p:txBody>
      </p:sp>
      <p:sp>
        <p:nvSpPr>
          <p:cNvPr id="773" name="Google Shape;773;p48"/>
          <p:cNvSpPr txBox="1"/>
          <p:nvPr/>
        </p:nvSpPr>
        <p:spPr>
          <a:xfrm>
            <a:off x="4703167" y="2890411"/>
            <a:ext cx="150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vs control</a:t>
            </a:r>
            <a:endParaRPr/>
          </a:p>
        </p:txBody>
      </p:sp>
      <p:sp>
        <p:nvSpPr>
          <p:cNvPr id="774" name="Google Shape;774;p48"/>
          <p:cNvSpPr txBox="1">
            <a:spLocks noGrp="1"/>
          </p:cNvSpPr>
          <p:nvPr>
            <p:ph type="title"/>
          </p:nvPr>
        </p:nvSpPr>
        <p:spPr>
          <a:xfrm>
            <a:off x="33300" y="44600"/>
            <a:ext cx="907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Answer 2: DEGs numbers in </a:t>
            </a:r>
            <a:r>
              <a:rPr lang="en" sz="2400" b="1" u="sng"/>
              <a:t>adult</a:t>
            </a:r>
            <a:endParaRPr sz="2400" b="1" u="sng"/>
          </a:p>
        </p:txBody>
      </p:sp>
      <p:pic>
        <p:nvPicPr>
          <p:cNvPr id="775" name="Google Shape;775;p48"/>
          <p:cNvPicPr preferRelativeResize="0"/>
          <p:nvPr/>
        </p:nvPicPr>
        <p:blipFill rotWithShape="1">
          <a:blip r:embed="rId5">
            <a:alphaModFix/>
          </a:blip>
          <a:srcRect b="8408"/>
          <a:stretch/>
        </p:blipFill>
        <p:spPr>
          <a:xfrm>
            <a:off x="1035408" y="1390681"/>
            <a:ext cx="2932407" cy="3258886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8"/>
          <p:cNvSpPr/>
          <p:nvPr/>
        </p:nvSpPr>
        <p:spPr>
          <a:xfrm>
            <a:off x="1405605" y="1070727"/>
            <a:ext cx="769800" cy="36876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8"/>
          <p:cNvSpPr/>
          <p:nvPr/>
        </p:nvSpPr>
        <p:spPr>
          <a:xfrm>
            <a:off x="2196941" y="1070727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8"/>
          <p:cNvSpPr txBox="1"/>
          <p:nvPr/>
        </p:nvSpPr>
        <p:spPr>
          <a:xfrm>
            <a:off x="1452810" y="1113133"/>
            <a:ext cx="67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8"/>
          <p:cNvSpPr/>
          <p:nvPr/>
        </p:nvSpPr>
        <p:spPr>
          <a:xfrm>
            <a:off x="2169949" y="1113133"/>
            <a:ext cx="8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med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8"/>
          <p:cNvSpPr/>
          <p:nvPr/>
        </p:nvSpPr>
        <p:spPr>
          <a:xfrm>
            <a:off x="2962638" y="1115231"/>
            <a:ext cx="80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high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8"/>
          <p:cNvSpPr/>
          <p:nvPr/>
        </p:nvSpPr>
        <p:spPr>
          <a:xfrm>
            <a:off x="2967112" y="1068554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8"/>
          <p:cNvSpPr/>
          <p:nvPr/>
        </p:nvSpPr>
        <p:spPr>
          <a:xfrm>
            <a:off x="1804527" y="700043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Transcript counts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9"/>
          <p:cNvSpPr/>
          <p:nvPr/>
        </p:nvSpPr>
        <p:spPr>
          <a:xfrm>
            <a:off x="1612620" y="4604219"/>
            <a:ext cx="2293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DEGs/12415 genes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49"/>
          <p:cNvPicPr preferRelativeResize="0"/>
          <p:nvPr/>
        </p:nvPicPr>
        <p:blipFill rotWithShape="1">
          <a:blip r:embed="rId3">
            <a:alphaModFix/>
          </a:blip>
          <a:srcRect b="8408"/>
          <a:stretch/>
        </p:blipFill>
        <p:spPr>
          <a:xfrm>
            <a:off x="1019770" y="1238281"/>
            <a:ext cx="2932407" cy="325888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9"/>
          <p:cNvSpPr/>
          <p:nvPr/>
        </p:nvSpPr>
        <p:spPr>
          <a:xfrm>
            <a:off x="1389968" y="918327"/>
            <a:ext cx="769800" cy="36876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9"/>
          <p:cNvSpPr/>
          <p:nvPr/>
        </p:nvSpPr>
        <p:spPr>
          <a:xfrm>
            <a:off x="2181304" y="918327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9"/>
          <p:cNvSpPr txBox="1"/>
          <p:nvPr/>
        </p:nvSpPr>
        <p:spPr>
          <a:xfrm>
            <a:off x="1437173" y="960733"/>
            <a:ext cx="67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9"/>
          <p:cNvSpPr/>
          <p:nvPr/>
        </p:nvSpPr>
        <p:spPr>
          <a:xfrm>
            <a:off x="2154311" y="960733"/>
            <a:ext cx="8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med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9"/>
          <p:cNvSpPr/>
          <p:nvPr/>
        </p:nvSpPr>
        <p:spPr>
          <a:xfrm>
            <a:off x="2947001" y="962831"/>
            <a:ext cx="80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high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9"/>
          <p:cNvSpPr/>
          <p:nvPr/>
        </p:nvSpPr>
        <p:spPr>
          <a:xfrm>
            <a:off x="2951474" y="916154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9"/>
          <p:cNvSpPr txBox="1"/>
          <p:nvPr/>
        </p:nvSpPr>
        <p:spPr>
          <a:xfrm>
            <a:off x="4690979" y="632925"/>
            <a:ext cx="17049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 vs control</a:t>
            </a: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1804527" y="593318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Transcript counts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9"/>
          <p:cNvSpPr txBox="1"/>
          <p:nvPr/>
        </p:nvSpPr>
        <p:spPr>
          <a:xfrm>
            <a:off x="1033575" y="510825"/>
            <a:ext cx="5085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</a:t>
            </a:r>
            <a:endParaRPr/>
          </a:p>
        </p:txBody>
      </p:sp>
      <p:sp>
        <p:nvSpPr>
          <p:cNvPr id="798" name="Google Shape;798;p49"/>
          <p:cNvSpPr txBox="1"/>
          <p:nvPr/>
        </p:nvSpPr>
        <p:spPr>
          <a:xfrm>
            <a:off x="4247950" y="548300"/>
            <a:ext cx="5085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</a:t>
            </a:r>
            <a:endParaRPr/>
          </a:p>
        </p:txBody>
      </p:sp>
      <p:cxnSp>
        <p:nvCxnSpPr>
          <p:cNvPr id="799" name="Google Shape;799;p49"/>
          <p:cNvCxnSpPr/>
          <p:nvPr/>
        </p:nvCxnSpPr>
        <p:spPr>
          <a:xfrm>
            <a:off x="4133850" y="514350"/>
            <a:ext cx="19200" cy="4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0" name="Google Shape;800;p49"/>
          <p:cNvSpPr/>
          <p:nvPr/>
        </p:nvSpPr>
        <p:spPr>
          <a:xfrm>
            <a:off x="5010784" y="4639087"/>
            <a:ext cx="2789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↓  59 DEGs           ↑ 69 DEGs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8400" y="2673550"/>
            <a:ext cx="3230925" cy="19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8400" y="647925"/>
            <a:ext cx="3230925" cy="1993952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9"/>
          <p:cNvSpPr txBox="1"/>
          <p:nvPr/>
        </p:nvSpPr>
        <p:spPr>
          <a:xfrm>
            <a:off x="4690979" y="632925"/>
            <a:ext cx="17049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 vs control</a:t>
            </a:r>
            <a:endParaRPr/>
          </a:p>
        </p:txBody>
      </p:sp>
      <p:sp>
        <p:nvSpPr>
          <p:cNvPr id="804" name="Google Shape;804;p49"/>
          <p:cNvSpPr txBox="1"/>
          <p:nvPr/>
        </p:nvSpPr>
        <p:spPr>
          <a:xfrm>
            <a:off x="4690976" y="2626850"/>
            <a:ext cx="23193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vs control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0"/>
          <p:cNvSpPr txBox="1"/>
          <p:nvPr/>
        </p:nvSpPr>
        <p:spPr>
          <a:xfrm>
            <a:off x="9415200" y="133750"/>
            <a:ext cx="61389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Categories of Representative DEGs: 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Lipid transportation (e.g. Apovitellenin-1)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Transportation of nutrients in oocyte development (e.g.Vitellogenin-1, riboflavin-binding protein)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Estrogen Receptor activity (</a:t>
            </a:r>
            <a:r>
              <a:rPr lang="en">
                <a:solidFill>
                  <a:srgbClr val="222222"/>
                </a:solidFill>
              </a:rPr>
              <a:t>e.g. </a:t>
            </a:r>
            <a:r>
              <a:rPr lang="en"/>
              <a:t>estrogen receptor 2 beta)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Transcriptional regulation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Bardet-Biedl syndrome 2)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810" name="Google Shape;8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200" y="2252257"/>
            <a:ext cx="6823551" cy="2229667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50"/>
          <p:cNvSpPr txBox="1"/>
          <p:nvPr/>
        </p:nvSpPr>
        <p:spPr>
          <a:xfrm>
            <a:off x="1145250" y="3428994"/>
            <a:ext cx="7124700" cy="1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Pathway classifications: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Amino acids metabolism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Endocrine system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Signaling transduction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2" name="Google Shape;8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225" y="562050"/>
            <a:ext cx="6823548" cy="2744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0"/>
          <p:cNvSpPr txBox="1">
            <a:spLocks noGrp="1"/>
          </p:cNvSpPr>
          <p:nvPr>
            <p:ph type="title"/>
          </p:nvPr>
        </p:nvSpPr>
        <p:spPr>
          <a:xfrm>
            <a:off x="1454250" y="0"/>
            <a:ext cx="59022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Answer1: dysregulated pathways in </a:t>
            </a:r>
            <a:r>
              <a:rPr lang="en" sz="2400" b="1" u="sng"/>
              <a:t>adult</a:t>
            </a:r>
            <a:endParaRPr sz="2400" b="1" u="sn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1"/>
          <p:cNvSpPr txBox="1"/>
          <p:nvPr/>
        </p:nvSpPr>
        <p:spPr>
          <a:xfrm>
            <a:off x="9415200" y="133750"/>
            <a:ext cx="61389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Categories of Representative DEGs: 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Lipid transportation (e.g. Apovitellenin-1)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Transportation of nutrients in oocyte development (e.g.Vitellogenin-1, riboflavin-binding protein)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Estrogen Receptor activity (</a:t>
            </a:r>
            <a:r>
              <a:rPr lang="en">
                <a:solidFill>
                  <a:srgbClr val="222222"/>
                </a:solidFill>
              </a:rPr>
              <a:t>e.g. </a:t>
            </a:r>
            <a:r>
              <a:rPr lang="en"/>
              <a:t>estrogen receptor 2 beta)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Transcriptional regulation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Bardet-Biedl syndrome 2)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819" name="Google Shape;8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200" y="2252257"/>
            <a:ext cx="6823551" cy="2229667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1"/>
          <p:cNvSpPr/>
          <p:nvPr/>
        </p:nvSpPr>
        <p:spPr>
          <a:xfrm>
            <a:off x="489350" y="1104900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51"/>
          <p:cNvSpPr/>
          <p:nvPr/>
        </p:nvSpPr>
        <p:spPr>
          <a:xfrm>
            <a:off x="489350" y="1352400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1"/>
          <p:cNvSpPr/>
          <p:nvPr/>
        </p:nvSpPr>
        <p:spPr>
          <a:xfrm>
            <a:off x="489350" y="2809725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3" name="Google Shape;82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225" y="562050"/>
            <a:ext cx="6823548" cy="2744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1"/>
          <p:cNvSpPr txBox="1"/>
          <p:nvPr/>
        </p:nvSpPr>
        <p:spPr>
          <a:xfrm>
            <a:off x="1145250" y="3428994"/>
            <a:ext cx="7124700" cy="1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Pathway classifications: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u="sng">
                <a:solidFill>
                  <a:schemeClr val="dk1"/>
                </a:solidFill>
              </a:rPr>
              <a:t>Amino acids metabolism</a:t>
            </a:r>
            <a:endParaRPr u="sng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Endocrine system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Signaling transduction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5" name="Google Shape;825;p51"/>
          <p:cNvSpPr txBox="1">
            <a:spLocks noGrp="1"/>
          </p:cNvSpPr>
          <p:nvPr>
            <p:ph type="title"/>
          </p:nvPr>
        </p:nvSpPr>
        <p:spPr>
          <a:xfrm>
            <a:off x="1454250" y="0"/>
            <a:ext cx="59022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Answer1: dysregulated pathways in </a:t>
            </a:r>
            <a:r>
              <a:rPr lang="en" sz="2400" b="1" u="sng"/>
              <a:t>adult</a:t>
            </a:r>
            <a:endParaRPr sz="2400" b="1" u="sn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2"/>
          <p:cNvSpPr txBox="1"/>
          <p:nvPr/>
        </p:nvSpPr>
        <p:spPr>
          <a:xfrm>
            <a:off x="9415200" y="133750"/>
            <a:ext cx="61389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Categories of Representative DEGs: 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Lipid transportation (e.g. Apovitellenin-1)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Transportation of nutrients in oocyte development (e.g.Vitellogenin-1, riboflavin-binding protein)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Estrogen Receptor activity (</a:t>
            </a:r>
            <a:r>
              <a:rPr lang="en">
                <a:solidFill>
                  <a:srgbClr val="222222"/>
                </a:solidFill>
              </a:rPr>
              <a:t>e.g. </a:t>
            </a:r>
            <a:r>
              <a:rPr lang="en"/>
              <a:t>estrogen receptor 2 beta)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Transcriptional regulation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Bardet-Biedl syndrome 2)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831" name="Google Shape;8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200" y="2252257"/>
            <a:ext cx="6823551" cy="2229667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2"/>
          <p:cNvSpPr/>
          <p:nvPr/>
        </p:nvSpPr>
        <p:spPr>
          <a:xfrm>
            <a:off x="498875" y="2023650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2"/>
          <p:cNvSpPr/>
          <p:nvPr/>
        </p:nvSpPr>
        <p:spPr>
          <a:xfrm>
            <a:off x="498875" y="1576463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4" name="Google Shape;83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225" y="556575"/>
            <a:ext cx="6823548" cy="2744502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52"/>
          <p:cNvSpPr txBox="1"/>
          <p:nvPr/>
        </p:nvSpPr>
        <p:spPr>
          <a:xfrm>
            <a:off x="1145250" y="3428994"/>
            <a:ext cx="7124700" cy="1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Pathway classifications: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Amino acids metabolism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u="sng">
                <a:solidFill>
                  <a:schemeClr val="dk1"/>
                </a:solidFill>
              </a:rPr>
              <a:t>Endocrine system</a:t>
            </a:r>
            <a:endParaRPr u="sng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Signaling transduction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6" name="Google Shape;836;p52"/>
          <p:cNvSpPr txBox="1">
            <a:spLocks noGrp="1"/>
          </p:cNvSpPr>
          <p:nvPr>
            <p:ph type="title"/>
          </p:nvPr>
        </p:nvSpPr>
        <p:spPr>
          <a:xfrm>
            <a:off x="1454250" y="0"/>
            <a:ext cx="59022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Answer1: dysregulated pathways in </a:t>
            </a:r>
            <a:r>
              <a:rPr lang="en" sz="2400" b="1" u="sng"/>
              <a:t>adult</a:t>
            </a:r>
            <a:endParaRPr sz="2400" b="1" u="sn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3"/>
          <p:cNvSpPr txBox="1"/>
          <p:nvPr/>
        </p:nvSpPr>
        <p:spPr>
          <a:xfrm>
            <a:off x="9415200" y="133750"/>
            <a:ext cx="61389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Categories of Representative DEGs: 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Lipid transportation (e.g. Apovitellenin-1)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Transportation of nutrients in oocyte development (e.g.Vitellogenin-1, riboflavin-binding protein)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Estrogen Receptor activity (</a:t>
            </a:r>
            <a:r>
              <a:rPr lang="en">
                <a:solidFill>
                  <a:srgbClr val="222222"/>
                </a:solidFill>
              </a:rPr>
              <a:t>e.g. </a:t>
            </a:r>
            <a:r>
              <a:rPr lang="en"/>
              <a:t>estrogen receptor 2 beta)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en">
                <a:solidFill>
                  <a:srgbClr val="222222"/>
                </a:solidFill>
              </a:rPr>
              <a:t>Transcriptional regulation (e.g.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Bardet-Biedl syndrome 2)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842" name="Google Shape;8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200" y="2252257"/>
            <a:ext cx="6823551" cy="2229667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53"/>
          <p:cNvSpPr/>
          <p:nvPr/>
        </p:nvSpPr>
        <p:spPr>
          <a:xfrm>
            <a:off x="479825" y="853450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4" name="Google Shape;8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225" y="562050"/>
            <a:ext cx="6823548" cy="2744502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3"/>
          <p:cNvSpPr txBox="1"/>
          <p:nvPr/>
        </p:nvSpPr>
        <p:spPr>
          <a:xfrm>
            <a:off x="1145250" y="3428994"/>
            <a:ext cx="7124700" cy="1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Pathway classifications: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Amino acids metabolism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Endocrine system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u="sng">
                <a:solidFill>
                  <a:schemeClr val="dk1"/>
                </a:solidFill>
              </a:rPr>
              <a:t>Signaling transduction</a:t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846" name="Google Shape;846;p53"/>
          <p:cNvSpPr/>
          <p:nvPr/>
        </p:nvSpPr>
        <p:spPr>
          <a:xfrm>
            <a:off x="479825" y="3063250"/>
            <a:ext cx="533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53"/>
          <p:cNvSpPr txBox="1">
            <a:spLocks noGrp="1"/>
          </p:cNvSpPr>
          <p:nvPr>
            <p:ph type="title"/>
          </p:nvPr>
        </p:nvSpPr>
        <p:spPr>
          <a:xfrm>
            <a:off x="1454250" y="0"/>
            <a:ext cx="59022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Answer1: dysregulated pathways in </a:t>
            </a:r>
            <a:r>
              <a:rPr lang="en" sz="2400" b="1" u="sng"/>
              <a:t>adult</a:t>
            </a:r>
            <a:endParaRPr sz="2400" b="1" u="sn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4"/>
          <p:cNvSpPr/>
          <p:nvPr/>
        </p:nvSpPr>
        <p:spPr>
          <a:xfrm>
            <a:off x="325200" y="1777125"/>
            <a:ext cx="8493600" cy="1920900"/>
          </a:xfrm>
          <a:prstGeom prst="rect">
            <a:avLst/>
          </a:prstGeom>
          <a:solidFill>
            <a:srgbClr val="D8D8D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4"/>
          <p:cNvSpPr/>
          <p:nvPr/>
        </p:nvSpPr>
        <p:spPr>
          <a:xfrm>
            <a:off x="2544450" y="1511975"/>
            <a:ext cx="4550100" cy="20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Determine patterns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Overlapping DEGs &amp; pathways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Biological meaning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854" name="Google Shape;854;p54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855" name="Google Shape;855;p54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7" name="Google Shape;857;p54"/>
          <p:cNvGrpSpPr/>
          <p:nvPr/>
        </p:nvGrpSpPr>
        <p:grpSpPr>
          <a:xfrm>
            <a:off x="5470960" y="51433"/>
            <a:ext cx="1122900" cy="276900"/>
            <a:chOff x="5508406" y="4649856"/>
            <a:chExt cx="1122900" cy="276900"/>
          </a:xfrm>
        </p:grpSpPr>
        <p:sp>
          <p:nvSpPr>
            <p:cNvPr id="858" name="Google Shape;858;p54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54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861" name="Google Shape;861;p54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54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864" name="Google Shape;864;p54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54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867" name="Google Shape;867;p54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4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9" name="Google Shape;869;p54"/>
          <p:cNvGrpSpPr/>
          <p:nvPr/>
        </p:nvGrpSpPr>
        <p:grpSpPr>
          <a:xfrm>
            <a:off x="4396792" y="51425"/>
            <a:ext cx="1122908" cy="276900"/>
            <a:chOff x="5508406" y="4649847"/>
            <a:chExt cx="1122908" cy="276900"/>
          </a:xfrm>
        </p:grpSpPr>
        <p:sp>
          <p:nvSpPr>
            <p:cNvPr id="870" name="Google Shape;870;p54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4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5560014" y="4649847"/>
              <a:ext cx="1071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</a:rPr>
                <a:t>Discussion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2" name="Google Shape;872;p54"/>
          <p:cNvSpPr txBox="1">
            <a:spLocks noGrp="1"/>
          </p:cNvSpPr>
          <p:nvPr>
            <p:ph type="title"/>
          </p:nvPr>
        </p:nvSpPr>
        <p:spPr>
          <a:xfrm>
            <a:off x="2296950" y="975925"/>
            <a:ext cx="45501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Comparison of ELS and Adult</a:t>
            </a:r>
            <a:endParaRPr sz="2400" b="1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00" y="1464384"/>
            <a:ext cx="1614276" cy="16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1029151" y="2934650"/>
            <a:ext cx="154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Japanese quail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Adult</a:t>
            </a:r>
            <a:endParaRPr/>
          </a:p>
        </p:txBody>
      </p:sp>
      <p:grpSp>
        <p:nvGrpSpPr>
          <p:cNvPr id="155" name="Google Shape;155;p28"/>
          <p:cNvGrpSpPr/>
          <p:nvPr/>
        </p:nvGrpSpPr>
        <p:grpSpPr>
          <a:xfrm>
            <a:off x="4685075" y="1562696"/>
            <a:ext cx="2222849" cy="1836881"/>
            <a:chOff x="4685075" y="1562696"/>
            <a:chExt cx="2222849" cy="1836881"/>
          </a:xfrm>
        </p:grpSpPr>
        <p:pic>
          <p:nvPicPr>
            <p:cNvPr id="156" name="Google Shape;156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85075" y="1562696"/>
              <a:ext cx="2222849" cy="141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8"/>
            <p:cNvSpPr txBox="1"/>
            <p:nvPr/>
          </p:nvSpPr>
          <p:spPr>
            <a:xfrm>
              <a:off x="5156499" y="2876377"/>
              <a:ext cx="1614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Early life stage (ELS)</a:t>
              </a:r>
              <a:endParaRPr/>
            </a:p>
          </p:txBody>
        </p:sp>
      </p:grpSp>
      <p:grpSp>
        <p:nvGrpSpPr>
          <p:cNvPr id="158" name="Google Shape;158;p28"/>
          <p:cNvGrpSpPr/>
          <p:nvPr/>
        </p:nvGrpSpPr>
        <p:grpSpPr>
          <a:xfrm>
            <a:off x="6941638" y="1733559"/>
            <a:ext cx="1639077" cy="2046601"/>
            <a:chOff x="6941638" y="1733559"/>
            <a:chExt cx="1639077" cy="2046601"/>
          </a:xfrm>
        </p:grpSpPr>
        <p:grpSp>
          <p:nvGrpSpPr>
            <p:cNvPr id="159" name="Google Shape;159;p28"/>
            <p:cNvGrpSpPr/>
            <p:nvPr/>
          </p:nvGrpSpPr>
          <p:grpSpPr>
            <a:xfrm>
              <a:off x="7084438" y="1733559"/>
              <a:ext cx="624812" cy="1075925"/>
              <a:chOff x="7084438" y="1733559"/>
              <a:chExt cx="624812" cy="1075925"/>
            </a:xfrm>
          </p:grpSpPr>
          <p:pic>
            <p:nvPicPr>
              <p:cNvPr id="160" name="Google Shape;160;p2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100913" y="2361384"/>
                <a:ext cx="448100" cy="44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2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084438" y="1733559"/>
                <a:ext cx="481038" cy="4810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8"/>
              <p:cNvSpPr/>
              <p:nvPr/>
            </p:nvSpPr>
            <p:spPr>
              <a:xfrm>
                <a:off x="7621650" y="1857347"/>
                <a:ext cx="87600" cy="2583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8"/>
              <p:cNvSpPr/>
              <p:nvPr/>
            </p:nvSpPr>
            <p:spPr>
              <a:xfrm>
                <a:off x="7621650" y="2427397"/>
                <a:ext cx="87600" cy="2583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28"/>
            <p:cNvGrpSpPr/>
            <p:nvPr/>
          </p:nvGrpSpPr>
          <p:grpSpPr>
            <a:xfrm>
              <a:off x="6941638" y="2974265"/>
              <a:ext cx="958917" cy="353937"/>
              <a:chOff x="3739227" y="4528795"/>
              <a:chExt cx="958917" cy="353937"/>
            </a:xfrm>
          </p:grpSpPr>
          <p:sp>
            <p:nvSpPr>
              <p:cNvPr id="165" name="Google Shape;165;p28"/>
              <p:cNvSpPr/>
              <p:nvPr/>
            </p:nvSpPr>
            <p:spPr>
              <a:xfrm>
                <a:off x="3764380" y="4528795"/>
                <a:ext cx="871415" cy="35393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729DAE">
                    <a:alpha val="20784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8"/>
              <p:cNvSpPr txBox="1"/>
              <p:nvPr/>
            </p:nvSpPr>
            <p:spPr>
              <a:xfrm>
                <a:off x="3739227" y="4574958"/>
                <a:ext cx="958917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 i="0" u="none" strike="noStrike" cap="none">
                    <a:solidFill>
                      <a:srgbClr val="729DAE"/>
                    </a:solidFill>
                    <a:latin typeface="Arial"/>
                    <a:ea typeface="Arial"/>
                    <a:cs typeface="Arial"/>
                    <a:sym typeface="Arial"/>
                  </a:rPr>
                  <a:t>Information</a:t>
                </a:r>
                <a:endParaRPr/>
              </a:p>
            </p:txBody>
          </p:sp>
        </p:grpSp>
        <p:sp>
          <p:nvSpPr>
            <p:cNvPr id="167" name="Google Shape;167;p28"/>
            <p:cNvSpPr/>
            <p:nvPr/>
          </p:nvSpPr>
          <p:spPr>
            <a:xfrm rot="10800000">
              <a:off x="7965436" y="3008837"/>
              <a:ext cx="87600" cy="2583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8"/>
            <p:cNvSpPr txBox="1"/>
            <p:nvPr/>
          </p:nvSpPr>
          <p:spPr>
            <a:xfrm>
              <a:off x="8053015" y="2949160"/>
              <a:ext cx="527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 sz="1800"/>
            </a:p>
          </p:txBody>
        </p:sp>
      </p:grpSp>
      <p:grpSp>
        <p:nvGrpSpPr>
          <p:cNvPr id="169" name="Google Shape;169;p28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170" name="Google Shape;170;p28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28"/>
          <p:cNvGrpSpPr/>
          <p:nvPr/>
        </p:nvGrpSpPr>
        <p:grpSpPr>
          <a:xfrm>
            <a:off x="5472997" y="49058"/>
            <a:ext cx="1122900" cy="276900"/>
            <a:chOff x="5508406" y="4649856"/>
            <a:chExt cx="1122900" cy="276900"/>
          </a:xfrm>
        </p:grpSpPr>
        <p:sp>
          <p:nvSpPr>
            <p:cNvPr id="173" name="Google Shape;173;p28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28"/>
          <p:cNvGrpSpPr/>
          <p:nvPr/>
        </p:nvGrpSpPr>
        <p:grpSpPr>
          <a:xfrm>
            <a:off x="4386771" y="49057"/>
            <a:ext cx="1122900" cy="276900"/>
            <a:chOff x="5508406" y="4649856"/>
            <a:chExt cx="1122900" cy="276900"/>
          </a:xfrm>
        </p:grpSpPr>
        <p:sp>
          <p:nvSpPr>
            <p:cNvPr id="176" name="Google Shape;176;p28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5572887" y="4649856"/>
              <a:ext cx="1005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28"/>
          <p:cNvGrpSpPr/>
          <p:nvPr/>
        </p:nvGrpSpPr>
        <p:grpSpPr>
          <a:xfrm>
            <a:off x="1171659" y="51432"/>
            <a:ext cx="1122900" cy="276900"/>
            <a:chOff x="5508406" y="4649856"/>
            <a:chExt cx="1122900" cy="276900"/>
          </a:xfrm>
        </p:grpSpPr>
        <p:sp>
          <p:nvSpPr>
            <p:cNvPr id="179" name="Google Shape;179;p28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5572887" y="4649856"/>
              <a:ext cx="1005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Questions</a:t>
              </a:r>
              <a:endParaRPr sz="1200" b="1">
                <a:solidFill>
                  <a:srgbClr val="A5A5A5"/>
                </a:solidFill>
              </a:endParaRPr>
            </a:p>
          </p:txBody>
        </p:sp>
      </p:grpSp>
      <p:grpSp>
        <p:nvGrpSpPr>
          <p:cNvPr id="181" name="Google Shape;181;p28"/>
          <p:cNvGrpSpPr/>
          <p:nvPr/>
        </p:nvGrpSpPr>
        <p:grpSpPr>
          <a:xfrm>
            <a:off x="2235784" y="51432"/>
            <a:ext cx="1122900" cy="276900"/>
            <a:chOff x="5508406" y="4649856"/>
            <a:chExt cx="1122900" cy="276900"/>
          </a:xfrm>
        </p:grpSpPr>
        <p:sp>
          <p:nvSpPr>
            <p:cNvPr id="182" name="Google Shape;182;p28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5572887" y="4649856"/>
              <a:ext cx="1005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Methods</a:t>
              </a:r>
              <a:endParaRPr sz="1200" b="1">
                <a:solidFill>
                  <a:srgbClr val="A5A5A5"/>
                </a:solidFill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3322334" y="51432"/>
            <a:ext cx="1122900" cy="276900"/>
            <a:chOff x="5508406" y="4649856"/>
            <a:chExt cx="1122900" cy="276900"/>
          </a:xfrm>
        </p:grpSpPr>
        <p:sp>
          <p:nvSpPr>
            <p:cNvPr id="185" name="Google Shape;185;p28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5572887" y="4649856"/>
              <a:ext cx="1005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Results</a:t>
              </a:r>
              <a:endParaRPr sz="1200" b="1">
                <a:solidFill>
                  <a:srgbClr val="A5A5A5"/>
                </a:solidFill>
              </a:endParaRPr>
            </a:p>
          </p:txBody>
        </p:sp>
      </p:grpSp>
      <p:grpSp>
        <p:nvGrpSpPr>
          <p:cNvPr id="187" name="Google Shape;187;p28"/>
          <p:cNvGrpSpPr/>
          <p:nvPr/>
        </p:nvGrpSpPr>
        <p:grpSpPr>
          <a:xfrm>
            <a:off x="6858713" y="3747535"/>
            <a:ext cx="1118123" cy="1133255"/>
            <a:chOff x="6858713" y="3747535"/>
            <a:chExt cx="1118123" cy="1133255"/>
          </a:xfrm>
        </p:grpSpPr>
        <p:pic>
          <p:nvPicPr>
            <p:cNvPr id="188" name="Google Shape;188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37641">
              <a:off x="6907925" y="3813868"/>
              <a:ext cx="906825" cy="7029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9" name="Google Shape;189;p28"/>
            <p:cNvGrpSpPr/>
            <p:nvPr/>
          </p:nvGrpSpPr>
          <p:grpSpPr>
            <a:xfrm>
              <a:off x="6881925" y="4526790"/>
              <a:ext cx="958800" cy="354000"/>
              <a:chOff x="3739227" y="4528795"/>
              <a:chExt cx="958800" cy="354000"/>
            </a:xfrm>
          </p:grpSpPr>
          <p:sp>
            <p:nvSpPr>
              <p:cNvPr id="190" name="Google Shape;190;p28"/>
              <p:cNvSpPr/>
              <p:nvPr/>
            </p:nvSpPr>
            <p:spPr>
              <a:xfrm>
                <a:off x="3764380" y="4528795"/>
                <a:ext cx="871500" cy="354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729DAE">
                    <a:alpha val="2078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8"/>
              <p:cNvSpPr txBox="1"/>
              <p:nvPr/>
            </p:nvSpPr>
            <p:spPr>
              <a:xfrm>
                <a:off x="3739227" y="4574958"/>
                <a:ext cx="9588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 i="0" u="none" strike="noStrike" cap="none">
                    <a:solidFill>
                      <a:srgbClr val="729DAE"/>
                    </a:solidFill>
                    <a:latin typeface="Arial"/>
                    <a:ea typeface="Arial"/>
                    <a:cs typeface="Arial"/>
                    <a:sym typeface="Arial"/>
                  </a:rPr>
                  <a:t>Information</a:t>
                </a:r>
                <a:endParaRPr/>
              </a:p>
            </p:txBody>
          </p:sp>
        </p:grpSp>
        <p:sp>
          <p:nvSpPr>
            <p:cNvPr id="192" name="Google Shape;192;p28"/>
            <p:cNvSpPr/>
            <p:nvPr/>
          </p:nvSpPr>
          <p:spPr>
            <a:xfrm>
              <a:off x="7697850" y="4027597"/>
              <a:ext cx="87600" cy="2583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 rot="10800000">
              <a:off x="7889236" y="4609037"/>
              <a:ext cx="87600" cy="2583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28"/>
          <p:cNvGrpSpPr/>
          <p:nvPr/>
        </p:nvGrpSpPr>
        <p:grpSpPr>
          <a:xfrm>
            <a:off x="3093125" y="1963250"/>
            <a:ext cx="1209000" cy="522725"/>
            <a:chOff x="3093125" y="1963250"/>
            <a:chExt cx="1209000" cy="522725"/>
          </a:xfrm>
        </p:grpSpPr>
        <p:sp>
          <p:nvSpPr>
            <p:cNvPr id="195" name="Google Shape;195;p28"/>
            <p:cNvSpPr/>
            <p:nvPr/>
          </p:nvSpPr>
          <p:spPr>
            <a:xfrm>
              <a:off x="3697625" y="2226400"/>
              <a:ext cx="604500" cy="258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 rot="10800000">
              <a:off x="3093125" y="2227675"/>
              <a:ext cx="604500" cy="258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 txBox="1"/>
            <p:nvPr/>
          </p:nvSpPr>
          <p:spPr>
            <a:xfrm>
              <a:off x="3535575" y="1963250"/>
              <a:ext cx="480900" cy="44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vs</a:t>
              </a:r>
              <a:endParaRPr/>
            </a:p>
          </p:txBody>
        </p:sp>
      </p:grpSp>
      <p:grpSp>
        <p:nvGrpSpPr>
          <p:cNvPr id="198" name="Google Shape;198;p28"/>
          <p:cNvGrpSpPr/>
          <p:nvPr/>
        </p:nvGrpSpPr>
        <p:grpSpPr>
          <a:xfrm>
            <a:off x="905535" y="3843463"/>
            <a:ext cx="6563725" cy="554125"/>
            <a:chOff x="905535" y="3843463"/>
            <a:chExt cx="6563725" cy="554125"/>
          </a:xfrm>
        </p:grpSpPr>
        <p:sp>
          <p:nvSpPr>
            <p:cNvPr id="199" name="Google Shape;199;p28"/>
            <p:cNvSpPr/>
            <p:nvPr/>
          </p:nvSpPr>
          <p:spPr>
            <a:xfrm>
              <a:off x="905535" y="4058887"/>
              <a:ext cx="2493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Traditional toxicity test </a:t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4976260" y="4058887"/>
              <a:ext cx="2493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/>
                <a:t>Geno</a:t>
              </a:r>
              <a:r>
                <a:rPr lang="en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toxicity test </a:t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4202963" y="4106613"/>
              <a:ext cx="604500" cy="258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 rot="10800000">
              <a:off x="3598463" y="4107888"/>
              <a:ext cx="604500" cy="258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 txBox="1"/>
            <p:nvPr/>
          </p:nvSpPr>
          <p:spPr>
            <a:xfrm>
              <a:off x="4040913" y="3843463"/>
              <a:ext cx="480900" cy="44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vs</a:t>
              </a:r>
              <a:endParaRPr/>
            </a:p>
          </p:txBody>
        </p:sp>
      </p:grpSp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145900" y="3674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/>
              <a:t>Using RNA-seq to test the impact of EE2 to Japanese quail adult stage vs Early life stage (ELS)</a:t>
            </a:r>
            <a:endParaRPr u="sng"/>
          </a:p>
        </p:txBody>
      </p:sp>
      <p:sp>
        <p:nvSpPr>
          <p:cNvPr id="205" name="Google Shape;205;p28"/>
          <p:cNvSpPr txBox="1"/>
          <p:nvPr/>
        </p:nvSpPr>
        <p:spPr>
          <a:xfrm>
            <a:off x="7827550" y="4835700"/>
            <a:ext cx="131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Mohammed,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5"/>
          <p:cNvSpPr txBox="1"/>
          <p:nvPr/>
        </p:nvSpPr>
        <p:spPr>
          <a:xfrm>
            <a:off x="147475" y="65775"/>
            <a:ext cx="88938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u="sng"/>
              <a:t>1. </a:t>
            </a:r>
            <a:r>
              <a:rPr lang="en" sz="2400" b="1" i="0" u="sng" strike="noStrike" cap="none"/>
              <a:t>The transcript counts of hepatic genes </a:t>
            </a:r>
            <a:r>
              <a:rPr lang="en" sz="2400" b="1" u="sng"/>
              <a:t>in ELS &amp; adult JQ</a:t>
            </a:r>
            <a:endParaRPr sz="2400" b="1" i="0" u="sng" strike="noStrike" cap="none"/>
          </a:p>
        </p:txBody>
      </p:sp>
      <p:pic>
        <p:nvPicPr>
          <p:cNvPr id="878" name="Google Shape;878;p55"/>
          <p:cNvPicPr preferRelativeResize="0"/>
          <p:nvPr/>
        </p:nvPicPr>
        <p:blipFill rotWithShape="1">
          <a:blip r:embed="rId3">
            <a:alphaModFix/>
          </a:blip>
          <a:srcRect b="8408"/>
          <a:stretch/>
        </p:blipFill>
        <p:spPr>
          <a:xfrm>
            <a:off x="4782508" y="1608256"/>
            <a:ext cx="2932407" cy="325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55"/>
          <p:cNvPicPr preferRelativeResize="0"/>
          <p:nvPr/>
        </p:nvPicPr>
        <p:blipFill rotWithShape="1">
          <a:blip r:embed="rId4">
            <a:alphaModFix/>
          </a:blip>
          <a:srcRect b="8408"/>
          <a:stretch/>
        </p:blipFill>
        <p:spPr>
          <a:xfrm>
            <a:off x="714969" y="1608256"/>
            <a:ext cx="2932407" cy="3258886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55"/>
          <p:cNvSpPr/>
          <p:nvPr/>
        </p:nvSpPr>
        <p:spPr>
          <a:xfrm>
            <a:off x="1896123" y="995868"/>
            <a:ext cx="57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5"/>
          <p:cNvSpPr/>
          <p:nvPr/>
        </p:nvSpPr>
        <p:spPr>
          <a:xfrm>
            <a:off x="5977012" y="995868"/>
            <a:ext cx="65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5"/>
          <p:cNvSpPr/>
          <p:nvPr/>
        </p:nvSpPr>
        <p:spPr>
          <a:xfrm>
            <a:off x="1076487" y="1290477"/>
            <a:ext cx="769800" cy="36876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5"/>
          <p:cNvSpPr/>
          <p:nvPr/>
        </p:nvSpPr>
        <p:spPr>
          <a:xfrm>
            <a:off x="1867823" y="1290476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5"/>
          <p:cNvSpPr txBox="1"/>
          <p:nvPr/>
        </p:nvSpPr>
        <p:spPr>
          <a:xfrm>
            <a:off x="1123692" y="1332882"/>
            <a:ext cx="67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5"/>
          <p:cNvSpPr/>
          <p:nvPr/>
        </p:nvSpPr>
        <p:spPr>
          <a:xfrm>
            <a:off x="1840831" y="1332882"/>
            <a:ext cx="8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med</a:t>
            </a:r>
            <a:endParaRPr/>
          </a:p>
        </p:txBody>
      </p:sp>
      <p:sp>
        <p:nvSpPr>
          <p:cNvPr id="886" name="Google Shape;886;p55"/>
          <p:cNvSpPr/>
          <p:nvPr/>
        </p:nvSpPr>
        <p:spPr>
          <a:xfrm>
            <a:off x="2633520" y="1334980"/>
            <a:ext cx="80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high</a:t>
            </a:r>
            <a:endParaRPr/>
          </a:p>
        </p:txBody>
      </p:sp>
      <p:sp>
        <p:nvSpPr>
          <p:cNvPr id="887" name="Google Shape;887;p55"/>
          <p:cNvSpPr/>
          <p:nvPr/>
        </p:nvSpPr>
        <p:spPr>
          <a:xfrm>
            <a:off x="2637994" y="1288302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5"/>
          <p:cNvSpPr/>
          <p:nvPr/>
        </p:nvSpPr>
        <p:spPr>
          <a:xfrm>
            <a:off x="5152705" y="1288302"/>
            <a:ext cx="769800" cy="36876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55"/>
          <p:cNvSpPr/>
          <p:nvPr/>
        </p:nvSpPr>
        <p:spPr>
          <a:xfrm>
            <a:off x="5944041" y="1288302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5"/>
          <p:cNvSpPr txBox="1"/>
          <p:nvPr/>
        </p:nvSpPr>
        <p:spPr>
          <a:xfrm>
            <a:off x="5199910" y="1330708"/>
            <a:ext cx="67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5"/>
          <p:cNvSpPr/>
          <p:nvPr/>
        </p:nvSpPr>
        <p:spPr>
          <a:xfrm>
            <a:off x="5917049" y="1330708"/>
            <a:ext cx="8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med</a:t>
            </a:r>
            <a:endParaRPr/>
          </a:p>
        </p:txBody>
      </p:sp>
      <p:sp>
        <p:nvSpPr>
          <p:cNvPr id="892" name="Google Shape;892;p55"/>
          <p:cNvSpPr/>
          <p:nvPr/>
        </p:nvSpPr>
        <p:spPr>
          <a:xfrm>
            <a:off x="6709738" y="1332806"/>
            <a:ext cx="80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EE2 high</a:t>
            </a:r>
            <a:endParaRPr/>
          </a:p>
        </p:txBody>
      </p:sp>
      <p:sp>
        <p:nvSpPr>
          <p:cNvPr id="893" name="Google Shape;893;p55"/>
          <p:cNvSpPr/>
          <p:nvPr/>
        </p:nvSpPr>
        <p:spPr>
          <a:xfrm>
            <a:off x="6714212" y="1286129"/>
            <a:ext cx="769800" cy="36876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5"/>
          <p:cNvSpPr/>
          <p:nvPr/>
        </p:nvSpPr>
        <p:spPr>
          <a:xfrm>
            <a:off x="3398127" y="4699893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Transcript counts</a:t>
            </a:r>
            <a:endParaRPr/>
          </a:p>
        </p:txBody>
      </p:sp>
      <p:sp>
        <p:nvSpPr>
          <p:cNvPr id="895" name="Google Shape;895;p55"/>
          <p:cNvSpPr/>
          <p:nvPr/>
        </p:nvSpPr>
        <p:spPr>
          <a:xfrm>
            <a:off x="7484041" y="4699893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Transcript counts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6"/>
          <p:cNvSpPr txBox="1"/>
          <p:nvPr/>
        </p:nvSpPr>
        <p:spPr>
          <a:xfrm>
            <a:off x="152399" y="8028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0" i="0" u="none" strike="noStrike" cap="none">
                <a:latin typeface="Arial"/>
                <a:ea typeface="Arial"/>
                <a:cs typeface="Arial"/>
                <a:sym typeface="Arial"/>
              </a:rPr>
              <a:t>PCA plots 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26649"/>
            <a:ext cx="4238376" cy="349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3650" y="1171374"/>
            <a:ext cx="4547949" cy="344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7"/>
          <p:cNvSpPr txBox="1"/>
          <p:nvPr/>
        </p:nvSpPr>
        <p:spPr>
          <a:xfrm>
            <a:off x="152399" y="8748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0" i="0" u="none" strike="noStrike" cap="none">
                <a:latin typeface="Arial"/>
                <a:ea typeface="Arial"/>
                <a:cs typeface="Arial"/>
                <a:sym typeface="Arial"/>
              </a:rPr>
              <a:t>sIPCA plots 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8" name="Google Shape;9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1375"/>
            <a:ext cx="4808076" cy="407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050" y="961425"/>
            <a:ext cx="4751301" cy="413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8"/>
          <p:cNvSpPr txBox="1"/>
          <p:nvPr/>
        </p:nvSpPr>
        <p:spPr>
          <a:xfrm>
            <a:off x="172324" y="828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/>
              <a:t>Hierarchical cluster </a:t>
            </a:r>
            <a:r>
              <a:rPr lang="en" sz="2400" b="0" i="0" u="none" strike="noStrike" cap="none">
                <a:latin typeface="Arial"/>
                <a:ea typeface="Arial"/>
                <a:cs typeface="Arial"/>
                <a:sym typeface="Arial"/>
              </a:rPr>
              <a:t>plots 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25" y="788875"/>
            <a:ext cx="8971676" cy="423105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58"/>
          <p:cNvSpPr/>
          <p:nvPr/>
        </p:nvSpPr>
        <p:spPr>
          <a:xfrm>
            <a:off x="587675" y="2579850"/>
            <a:ext cx="5178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8"/>
          <p:cNvSpPr/>
          <p:nvPr/>
        </p:nvSpPr>
        <p:spPr>
          <a:xfrm>
            <a:off x="2410525" y="2579850"/>
            <a:ext cx="996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8"/>
          <p:cNvSpPr/>
          <p:nvPr/>
        </p:nvSpPr>
        <p:spPr>
          <a:xfrm>
            <a:off x="3815175" y="2579850"/>
            <a:ext cx="6075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8"/>
          <p:cNvSpPr/>
          <p:nvPr/>
        </p:nvSpPr>
        <p:spPr>
          <a:xfrm>
            <a:off x="6995650" y="2579850"/>
            <a:ext cx="6075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8"/>
          <p:cNvSpPr/>
          <p:nvPr/>
        </p:nvSpPr>
        <p:spPr>
          <a:xfrm>
            <a:off x="5185800" y="532250"/>
            <a:ext cx="6075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8"/>
          <p:cNvSpPr/>
          <p:nvPr/>
        </p:nvSpPr>
        <p:spPr>
          <a:xfrm>
            <a:off x="5723575" y="444025"/>
            <a:ext cx="940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Control</a:t>
            </a:r>
            <a:endParaRPr/>
          </a:p>
        </p:txBody>
      </p:sp>
      <p:sp>
        <p:nvSpPr>
          <p:cNvPr id="922" name="Google Shape;922;p58"/>
          <p:cNvSpPr/>
          <p:nvPr/>
        </p:nvSpPr>
        <p:spPr>
          <a:xfrm>
            <a:off x="587675" y="5019925"/>
            <a:ext cx="996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8"/>
          <p:cNvSpPr/>
          <p:nvPr/>
        </p:nvSpPr>
        <p:spPr>
          <a:xfrm>
            <a:off x="1444300" y="5019925"/>
            <a:ext cx="3984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58"/>
          <p:cNvSpPr/>
          <p:nvPr/>
        </p:nvSpPr>
        <p:spPr>
          <a:xfrm>
            <a:off x="2410525" y="5019925"/>
            <a:ext cx="996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8"/>
          <p:cNvSpPr/>
          <p:nvPr/>
        </p:nvSpPr>
        <p:spPr>
          <a:xfrm>
            <a:off x="3815175" y="5019925"/>
            <a:ext cx="996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58"/>
          <p:cNvSpPr/>
          <p:nvPr/>
        </p:nvSpPr>
        <p:spPr>
          <a:xfrm>
            <a:off x="4458963" y="5019925"/>
            <a:ext cx="3984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58"/>
          <p:cNvSpPr/>
          <p:nvPr/>
        </p:nvSpPr>
        <p:spPr>
          <a:xfrm>
            <a:off x="5325175" y="5019925"/>
            <a:ext cx="996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58"/>
          <p:cNvSpPr/>
          <p:nvPr/>
        </p:nvSpPr>
        <p:spPr>
          <a:xfrm>
            <a:off x="6995641" y="5019925"/>
            <a:ext cx="996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8"/>
          <p:cNvSpPr/>
          <p:nvPr/>
        </p:nvSpPr>
        <p:spPr>
          <a:xfrm>
            <a:off x="7931291" y="5019925"/>
            <a:ext cx="996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58"/>
          <p:cNvSpPr/>
          <p:nvPr/>
        </p:nvSpPr>
        <p:spPr>
          <a:xfrm>
            <a:off x="8629063" y="5019925"/>
            <a:ext cx="398400" cy="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9"/>
          <p:cNvSpPr txBox="1"/>
          <p:nvPr/>
        </p:nvSpPr>
        <p:spPr>
          <a:xfrm>
            <a:off x="169274" y="1162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sng" strike="noStrike" cap="none"/>
              <a:t>2</a:t>
            </a:r>
            <a:r>
              <a:rPr lang="en" sz="2400" b="1" u="sng"/>
              <a:t>. Overlapping DEGs’ </a:t>
            </a:r>
            <a:r>
              <a:rPr lang="en" sz="2400" b="1" u="sng">
                <a:solidFill>
                  <a:schemeClr val="dk1"/>
                </a:solidFill>
              </a:rPr>
              <a:t>log</a:t>
            </a:r>
            <a:r>
              <a:rPr lang="en" sz="2400" b="1" u="sng" baseline="-25000">
                <a:solidFill>
                  <a:schemeClr val="dk1"/>
                </a:solidFill>
              </a:rPr>
              <a:t>2</a:t>
            </a:r>
            <a:r>
              <a:rPr lang="en" sz="2400" b="1" u="sng">
                <a:solidFill>
                  <a:schemeClr val="dk1"/>
                </a:solidFill>
              </a:rPr>
              <a:t>FC</a:t>
            </a:r>
            <a:endParaRPr sz="2400" b="1" u="sng"/>
          </a:p>
        </p:txBody>
      </p:sp>
      <p:grpSp>
        <p:nvGrpSpPr>
          <p:cNvPr id="936" name="Google Shape;936;p59"/>
          <p:cNvGrpSpPr/>
          <p:nvPr/>
        </p:nvGrpSpPr>
        <p:grpSpPr>
          <a:xfrm>
            <a:off x="9300725" y="517626"/>
            <a:ext cx="5817826" cy="4190701"/>
            <a:chOff x="3178075" y="953626"/>
            <a:chExt cx="5817826" cy="4190701"/>
          </a:xfrm>
        </p:grpSpPr>
        <p:pic>
          <p:nvPicPr>
            <p:cNvPr id="937" name="Google Shape;937;p59"/>
            <p:cNvPicPr preferRelativeResize="0"/>
            <p:nvPr/>
          </p:nvPicPr>
          <p:blipFill rotWithShape="1">
            <a:blip r:embed="rId3">
              <a:alphaModFix/>
            </a:blip>
            <a:srcRect t="5189" b="13720"/>
            <a:stretch/>
          </p:blipFill>
          <p:spPr>
            <a:xfrm>
              <a:off x="3178075" y="1778708"/>
              <a:ext cx="5817826" cy="2809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" name="Google Shape;938;p59"/>
            <p:cNvSpPr/>
            <p:nvPr/>
          </p:nvSpPr>
          <p:spPr>
            <a:xfrm>
              <a:off x="3793395" y="1313693"/>
              <a:ext cx="661800" cy="3470400"/>
            </a:xfrm>
            <a:prstGeom prst="rect">
              <a:avLst/>
            </a:prstGeom>
            <a:noFill/>
            <a:ln w="254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4480024" y="1313693"/>
              <a:ext cx="1308600" cy="3470400"/>
            </a:xfrm>
            <a:prstGeom prst="rect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9"/>
            <p:cNvSpPr/>
            <p:nvPr/>
          </p:nvSpPr>
          <p:spPr>
            <a:xfrm>
              <a:off x="5813336" y="1313693"/>
              <a:ext cx="640200" cy="3470400"/>
            </a:xfrm>
            <a:prstGeom prst="rect">
              <a:avLst/>
            </a:prstGeom>
            <a:noFill/>
            <a:ln w="254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9"/>
            <p:cNvSpPr/>
            <p:nvPr/>
          </p:nvSpPr>
          <p:spPr>
            <a:xfrm>
              <a:off x="6478230" y="1313693"/>
              <a:ext cx="1304400" cy="3470400"/>
            </a:xfrm>
            <a:prstGeom prst="rect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9"/>
            <p:cNvSpPr txBox="1"/>
            <p:nvPr/>
          </p:nvSpPr>
          <p:spPr>
            <a:xfrm>
              <a:off x="3737248" y="1416461"/>
              <a:ext cx="7767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Control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4699141" y="953626"/>
              <a:ext cx="3327600" cy="4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ELS                      Adult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9"/>
            <p:cNvSpPr txBox="1"/>
            <p:nvPr/>
          </p:nvSpPr>
          <p:spPr>
            <a:xfrm>
              <a:off x="5753697" y="1417243"/>
              <a:ext cx="7767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Control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9"/>
            <p:cNvSpPr/>
            <p:nvPr/>
          </p:nvSpPr>
          <p:spPr>
            <a:xfrm rot="-5400000">
              <a:off x="4787296" y="1496706"/>
              <a:ext cx="60300" cy="6117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9"/>
            <p:cNvSpPr/>
            <p:nvPr/>
          </p:nvSpPr>
          <p:spPr>
            <a:xfrm rot="-5400000">
              <a:off x="5422252" y="1497251"/>
              <a:ext cx="60300" cy="6117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9"/>
            <p:cNvSpPr/>
            <p:nvPr/>
          </p:nvSpPr>
          <p:spPr>
            <a:xfrm rot="-5400000">
              <a:off x="6785626" y="1497064"/>
              <a:ext cx="60300" cy="6117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9"/>
            <p:cNvSpPr/>
            <p:nvPr/>
          </p:nvSpPr>
          <p:spPr>
            <a:xfrm rot="-5400000">
              <a:off x="7420582" y="1497608"/>
              <a:ext cx="60300" cy="6117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4528447" y="1324742"/>
              <a:ext cx="1188300" cy="48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EE2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med       high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6544896" y="1325525"/>
              <a:ext cx="1188300" cy="48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EE2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med       high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6480206" y="4777426"/>
              <a:ext cx="19023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Transcript counts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59"/>
          <p:cNvGrpSpPr/>
          <p:nvPr/>
        </p:nvGrpSpPr>
        <p:grpSpPr>
          <a:xfrm>
            <a:off x="3142245" y="784127"/>
            <a:ext cx="5912263" cy="4258109"/>
            <a:chOff x="1460939" y="784119"/>
            <a:chExt cx="6222125" cy="4258109"/>
          </a:xfrm>
        </p:grpSpPr>
        <p:pic>
          <p:nvPicPr>
            <p:cNvPr id="953" name="Google Shape;953;p59"/>
            <p:cNvPicPr preferRelativeResize="0"/>
            <p:nvPr/>
          </p:nvPicPr>
          <p:blipFill rotWithShape="1">
            <a:blip r:embed="rId4">
              <a:alphaModFix/>
            </a:blip>
            <a:srcRect t="4387" b="14653"/>
            <a:stretch/>
          </p:blipFill>
          <p:spPr>
            <a:xfrm>
              <a:off x="1460939" y="1346744"/>
              <a:ext cx="6222125" cy="3223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4" name="Google Shape;954;p59"/>
            <p:cNvSpPr/>
            <p:nvPr/>
          </p:nvSpPr>
          <p:spPr>
            <a:xfrm>
              <a:off x="2138885" y="791304"/>
              <a:ext cx="2106300" cy="3778800"/>
            </a:xfrm>
            <a:prstGeom prst="rect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4244730" y="791305"/>
              <a:ext cx="2106300" cy="3778800"/>
            </a:xfrm>
            <a:prstGeom prst="rect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2061240" y="784119"/>
              <a:ext cx="2275200" cy="5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/>
                <a:t>ELS</a:t>
              </a:r>
              <a:r>
                <a:rPr lang="en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med vs con     high vs con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4154960" y="785008"/>
              <a:ext cx="2275200" cy="5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/>
                <a:t>Adult</a:t>
              </a:r>
              <a:r>
                <a:rPr lang="en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med vs con     high vs con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9"/>
            <p:cNvSpPr/>
            <p:nvPr/>
          </p:nvSpPr>
          <p:spPr>
            <a:xfrm rot="-5400000">
              <a:off x="2636114" y="868218"/>
              <a:ext cx="69300" cy="9768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9"/>
            <p:cNvSpPr/>
            <p:nvPr/>
          </p:nvSpPr>
          <p:spPr>
            <a:xfrm rot="-5400000">
              <a:off x="3664163" y="871343"/>
              <a:ext cx="69300" cy="9768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9"/>
            <p:cNvSpPr/>
            <p:nvPr/>
          </p:nvSpPr>
          <p:spPr>
            <a:xfrm rot="-5400000">
              <a:off x="4742532" y="868845"/>
              <a:ext cx="69300" cy="9768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9"/>
            <p:cNvSpPr/>
            <p:nvPr/>
          </p:nvSpPr>
          <p:spPr>
            <a:xfrm rot="-5400000">
              <a:off x="5770582" y="871969"/>
              <a:ext cx="69300" cy="9768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9"/>
            <p:cNvSpPr/>
            <p:nvPr/>
          </p:nvSpPr>
          <p:spPr>
            <a:xfrm>
              <a:off x="5110283" y="4635427"/>
              <a:ext cx="12168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Log</a:t>
              </a:r>
              <a:r>
                <a:rPr lang="en"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FC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59"/>
          <p:cNvSpPr/>
          <p:nvPr/>
        </p:nvSpPr>
        <p:spPr>
          <a:xfrm>
            <a:off x="1149488" y="1877400"/>
            <a:ext cx="903900" cy="1722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9"/>
          <p:cNvSpPr txBox="1"/>
          <p:nvPr/>
        </p:nvSpPr>
        <p:spPr>
          <a:xfrm>
            <a:off x="375975" y="1476225"/>
            <a:ext cx="2490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		     Adult</a:t>
            </a:r>
            <a:endParaRPr/>
          </a:p>
        </p:txBody>
      </p:sp>
      <p:pic>
        <p:nvPicPr>
          <p:cNvPr id="965" name="Google Shape;96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35573" y="1816376"/>
            <a:ext cx="2931722" cy="18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59"/>
          <p:cNvSpPr txBox="1"/>
          <p:nvPr/>
        </p:nvSpPr>
        <p:spPr>
          <a:xfrm>
            <a:off x="489075" y="2513850"/>
            <a:ext cx="226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229           17           111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60"/>
          <p:cNvPicPr preferRelativeResize="0"/>
          <p:nvPr/>
        </p:nvPicPr>
        <p:blipFill rotWithShape="1">
          <a:blip r:embed="rId3">
            <a:alphaModFix/>
          </a:blip>
          <a:srcRect t="4387" b="14653"/>
          <a:stretch/>
        </p:blipFill>
        <p:spPr>
          <a:xfrm>
            <a:off x="1460939" y="1346744"/>
            <a:ext cx="6222125" cy="3223381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60"/>
          <p:cNvSpPr txBox="1"/>
          <p:nvPr/>
        </p:nvSpPr>
        <p:spPr>
          <a:xfrm>
            <a:off x="169274" y="1162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/>
              <a:t>Dysregulation direction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/>
          </a:p>
        </p:txBody>
      </p:sp>
      <p:sp>
        <p:nvSpPr>
          <p:cNvPr id="973" name="Google Shape;973;p60"/>
          <p:cNvSpPr/>
          <p:nvPr/>
        </p:nvSpPr>
        <p:spPr>
          <a:xfrm>
            <a:off x="2138885" y="791304"/>
            <a:ext cx="2106300" cy="37788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0"/>
          <p:cNvSpPr/>
          <p:nvPr/>
        </p:nvSpPr>
        <p:spPr>
          <a:xfrm>
            <a:off x="4244730" y="791305"/>
            <a:ext cx="2106300" cy="37788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0"/>
          <p:cNvSpPr/>
          <p:nvPr/>
        </p:nvSpPr>
        <p:spPr>
          <a:xfrm>
            <a:off x="2061240" y="784119"/>
            <a:ext cx="22752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/>
              <a:t>ELS</a:t>
            </a: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 vs con     high vs con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0"/>
          <p:cNvSpPr/>
          <p:nvPr/>
        </p:nvSpPr>
        <p:spPr>
          <a:xfrm>
            <a:off x="4154960" y="785008"/>
            <a:ext cx="22752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/>
              <a:t>Adult</a:t>
            </a: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 vs con     high vs con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0"/>
          <p:cNvSpPr/>
          <p:nvPr/>
        </p:nvSpPr>
        <p:spPr>
          <a:xfrm rot="-5400000">
            <a:off x="2636114" y="868218"/>
            <a:ext cx="69300" cy="9768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0"/>
          <p:cNvSpPr/>
          <p:nvPr/>
        </p:nvSpPr>
        <p:spPr>
          <a:xfrm rot="-5400000">
            <a:off x="3664163" y="871343"/>
            <a:ext cx="69300" cy="9768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0"/>
          <p:cNvSpPr/>
          <p:nvPr/>
        </p:nvSpPr>
        <p:spPr>
          <a:xfrm rot="-5400000">
            <a:off x="4742532" y="868845"/>
            <a:ext cx="69300" cy="9768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0"/>
          <p:cNvSpPr/>
          <p:nvPr/>
        </p:nvSpPr>
        <p:spPr>
          <a:xfrm rot="-5400000">
            <a:off x="5770582" y="871969"/>
            <a:ext cx="69300" cy="9768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0"/>
          <p:cNvSpPr/>
          <p:nvPr/>
        </p:nvSpPr>
        <p:spPr>
          <a:xfrm>
            <a:off x="5110283" y="4635427"/>
            <a:ext cx="1216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FC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0"/>
          <p:cNvSpPr/>
          <p:nvPr/>
        </p:nvSpPr>
        <p:spPr>
          <a:xfrm>
            <a:off x="6385026" y="1418900"/>
            <a:ext cx="870600" cy="1773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60"/>
          <p:cNvSpPr/>
          <p:nvPr/>
        </p:nvSpPr>
        <p:spPr>
          <a:xfrm>
            <a:off x="6385026" y="3280423"/>
            <a:ext cx="870600" cy="1773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60"/>
          <p:cNvSpPr/>
          <p:nvPr/>
        </p:nvSpPr>
        <p:spPr>
          <a:xfrm>
            <a:off x="6385026" y="3835900"/>
            <a:ext cx="870600" cy="1773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0"/>
          <p:cNvSpPr/>
          <p:nvPr/>
        </p:nvSpPr>
        <p:spPr>
          <a:xfrm>
            <a:off x="6385026" y="1598271"/>
            <a:ext cx="870600" cy="1773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0"/>
          <p:cNvSpPr/>
          <p:nvPr/>
        </p:nvSpPr>
        <p:spPr>
          <a:xfrm>
            <a:off x="6385026" y="2719194"/>
            <a:ext cx="870600" cy="1773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0"/>
          <p:cNvSpPr/>
          <p:nvPr/>
        </p:nvSpPr>
        <p:spPr>
          <a:xfrm>
            <a:off x="6385026" y="2338194"/>
            <a:ext cx="870600" cy="1773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0"/>
          <p:cNvSpPr/>
          <p:nvPr/>
        </p:nvSpPr>
        <p:spPr>
          <a:xfrm>
            <a:off x="6385026" y="4030718"/>
            <a:ext cx="870600" cy="1773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1"/>
          <p:cNvSpPr txBox="1"/>
          <p:nvPr/>
        </p:nvSpPr>
        <p:spPr>
          <a:xfrm>
            <a:off x="169275" y="4307225"/>
            <a:ext cx="880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→ Association between the logFC values of ELS and adult</a:t>
            </a:r>
            <a:endParaRPr sz="2000"/>
          </a:p>
        </p:txBody>
      </p:sp>
      <p:graphicFrame>
        <p:nvGraphicFramePr>
          <p:cNvPr id="994" name="Google Shape;994;p61"/>
          <p:cNvGraphicFramePr/>
          <p:nvPr/>
        </p:nvGraphicFramePr>
        <p:xfrm>
          <a:off x="2331688" y="1351650"/>
          <a:ext cx="4480625" cy="2626890"/>
        </p:xfrm>
        <a:graphic>
          <a:graphicData uri="http://schemas.openxmlformats.org/drawingml/2006/table">
            <a:tbl>
              <a:tblPr>
                <a:noFill/>
                <a:tableStyleId>{D6B7800C-E42B-44BC-8336-F41232946BFC}</a:tableStyleId>
              </a:tblPr>
              <a:tblGrid>
                <a:gridCol w="2971650"/>
                <a:gridCol w="1508975"/>
              </a:tblGrid>
              <a:tr h="34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Parameters</a:t>
                      </a:r>
                      <a:endParaRPr sz="1800" b="1"/>
                    </a:p>
                  </a:txBody>
                  <a:tcPr marL="9525" marR="9525" marT="9525" marB="914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Correlation</a:t>
                      </a:r>
                      <a:endParaRPr sz="1800" b="1"/>
                    </a:p>
                  </a:txBody>
                  <a:tcPr marL="9525" marR="9525" marT="9525" marB="91425" anchor="b">
                    <a:solidFill>
                      <a:srgbClr val="D9D9D9"/>
                    </a:solidFill>
                  </a:tcPr>
                </a:tc>
              </a:tr>
              <a:tr h="34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logFC (High vs Control)</a:t>
                      </a:r>
                      <a:endParaRPr sz="1800"/>
                    </a:p>
                  </a:txBody>
                  <a:tcPr marL="9525" marR="9525" marT="9525" marB="91425" anchor="b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0.855 *</a:t>
                      </a:r>
                      <a:endParaRPr sz="1800"/>
                    </a:p>
                  </a:txBody>
                  <a:tcPr marL="9525" marR="9525" marT="9525" marB="91425" anchor="b">
                    <a:solidFill>
                      <a:srgbClr val="F3F3F3"/>
                    </a:solidFill>
                  </a:tcPr>
                </a:tc>
              </a:tr>
              <a:tr h="34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logFC (Medium vs Control)</a:t>
                      </a:r>
                      <a:endParaRPr sz="18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0.617 *</a:t>
                      </a:r>
                      <a:endParaRPr sz="1800"/>
                    </a:p>
                  </a:txBody>
                  <a:tcPr marL="9525" marR="9525" marT="9525" marB="91425" anchor="b"/>
                </a:tc>
              </a:tr>
              <a:tr h="34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logCPM</a:t>
                      </a:r>
                      <a:endParaRPr sz="1800"/>
                    </a:p>
                  </a:txBody>
                  <a:tcPr marL="9525" marR="9525" marT="9525" marB="91425" anchor="b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0.615 *</a:t>
                      </a:r>
                      <a:endParaRPr sz="1800"/>
                    </a:p>
                  </a:txBody>
                  <a:tcPr marL="9525" marR="9525" marT="9525" marB="91425" anchor="b">
                    <a:solidFill>
                      <a:srgbClr val="F3F3F3"/>
                    </a:solidFill>
                  </a:tcPr>
                </a:tc>
              </a:tr>
              <a:tr h="34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LR</a:t>
                      </a:r>
                      <a:endParaRPr sz="18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-0.237</a:t>
                      </a:r>
                      <a:endParaRPr sz="1800"/>
                    </a:p>
                  </a:txBody>
                  <a:tcPr marL="9525" marR="9525" marT="9525" marB="91425" anchor="b"/>
                </a:tc>
              </a:tr>
              <a:tr h="34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p-value</a:t>
                      </a:r>
                      <a:endParaRPr sz="1800"/>
                    </a:p>
                  </a:txBody>
                  <a:tcPr marL="9525" marR="9525" marT="9525" marB="91425" anchor="b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-0.139</a:t>
                      </a:r>
                      <a:endParaRPr sz="1800"/>
                    </a:p>
                  </a:txBody>
                  <a:tcPr marL="9525" marR="9525" marT="9525" marB="91425" anchor="b">
                    <a:solidFill>
                      <a:srgbClr val="F3F3F3"/>
                    </a:solidFill>
                  </a:tcPr>
                </a:tc>
              </a:tr>
              <a:tr h="34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adjusted p-value</a:t>
                      </a:r>
                      <a:endParaRPr sz="18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-0.134</a:t>
                      </a:r>
                      <a:endParaRPr sz="1800"/>
                    </a:p>
                  </a:txBody>
                  <a:tcPr marL="9525" marR="9525" marT="9525" marB="91425" anchor="b"/>
                </a:tc>
              </a:tr>
            </a:tbl>
          </a:graphicData>
        </a:graphic>
      </p:graphicFrame>
      <p:sp>
        <p:nvSpPr>
          <p:cNvPr id="995" name="Google Shape;995;p61"/>
          <p:cNvSpPr txBox="1"/>
          <p:nvPr/>
        </p:nvSpPr>
        <p:spPr>
          <a:xfrm>
            <a:off x="169274" y="1162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sng" strike="noStrike" cap="none"/>
              <a:t>2</a:t>
            </a:r>
            <a:r>
              <a:rPr lang="en" sz="2400" b="1" u="sng"/>
              <a:t>. Overlapping DEGs’ </a:t>
            </a:r>
            <a:r>
              <a:rPr lang="en" sz="2400" b="1" u="sng">
                <a:solidFill>
                  <a:schemeClr val="dk1"/>
                </a:solidFill>
              </a:rPr>
              <a:t>log</a:t>
            </a:r>
            <a:r>
              <a:rPr lang="en" sz="2400" b="1" u="sng" baseline="-25000">
                <a:solidFill>
                  <a:schemeClr val="dk1"/>
                </a:solidFill>
              </a:rPr>
              <a:t>2</a:t>
            </a:r>
            <a:r>
              <a:rPr lang="en" sz="2400" b="1" u="sng">
                <a:solidFill>
                  <a:schemeClr val="dk1"/>
                </a:solidFill>
              </a:rPr>
              <a:t>FC</a:t>
            </a:r>
            <a:endParaRPr sz="2400" b="1" u="sng"/>
          </a:p>
        </p:txBody>
      </p:sp>
      <p:sp>
        <p:nvSpPr>
          <p:cNvPr id="996" name="Google Shape;996;p61"/>
          <p:cNvSpPr/>
          <p:nvPr/>
        </p:nvSpPr>
        <p:spPr>
          <a:xfrm>
            <a:off x="2331699" y="1728826"/>
            <a:ext cx="4480500" cy="7542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2"/>
          <p:cNvSpPr/>
          <p:nvPr/>
        </p:nvSpPr>
        <p:spPr>
          <a:xfrm>
            <a:off x="135589" y="1816375"/>
            <a:ext cx="1886400" cy="1844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2"/>
          <p:cNvSpPr txBox="1"/>
          <p:nvPr/>
        </p:nvSpPr>
        <p:spPr>
          <a:xfrm>
            <a:off x="169275" y="116225"/>
            <a:ext cx="906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u="sng"/>
              <a:t>3. Biological meaning of DEGs</a:t>
            </a:r>
            <a:endParaRPr sz="2400" u="sng"/>
          </a:p>
        </p:txBody>
      </p:sp>
      <p:sp>
        <p:nvSpPr>
          <p:cNvPr id="1003" name="Google Shape;1003;p62"/>
          <p:cNvSpPr txBox="1"/>
          <p:nvPr/>
        </p:nvSpPr>
        <p:spPr>
          <a:xfrm>
            <a:off x="375975" y="1476225"/>
            <a:ext cx="2490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		     Adult</a:t>
            </a:r>
            <a:endParaRPr/>
          </a:p>
        </p:txBody>
      </p:sp>
      <p:sp>
        <p:nvSpPr>
          <p:cNvPr id="1004" name="Google Shape;1004;p62"/>
          <p:cNvSpPr txBox="1"/>
          <p:nvPr/>
        </p:nvSpPr>
        <p:spPr>
          <a:xfrm>
            <a:off x="489075" y="2513850"/>
            <a:ext cx="226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229           17           111</a:t>
            </a:r>
            <a:endParaRPr/>
          </a:p>
        </p:txBody>
      </p:sp>
      <p:sp>
        <p:nvSpPr>
          <p:cNvPr id="1005" name="Google Shape;1005;p62"/>
          <p:cNvSpPr txBox="1"/>
          <p:nvPr/>
        </p:nvSpPr>
        <p:spPr>
          <a:xfrm>
            <a:off x="3288025" y="1487125"/>
            <a:ext cx="5856000" cy="26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Interesting DEGs in ELS </a:t>
            </a:r>
            <a:endParaRPr sz="18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Liver functions (e.g. cytochrome P450 2H2)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Egg yolk proteins formation (e.g. vitellogenin 1, 2)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Lipid metabolism (e.g.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ELOVL fatty acid elongase 2)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Immune response (e.g.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avidin-like)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Ion transportation (e.g. solute carrier family 5 member 5)</a:t>
            </a:r>
            <a:endParaRPr sz="1600" b="1"/>
          </a:p>
        </p:txBody>
      </p:sp>
      <p:pic>
        <p:nvPicPr>
          <p:cNvPr id="1006" name="Google Shape;10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5573" y="1816376"/>
            <a:ext cx="2931722" cy="18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3"/>
          <p:cNvSpPr/>
          <p:nvPr/>
        </p:nvSpPr>
        <p:spPr>
          <a:xfrm>
            <a:off x="1180889" y="1816350"/>
            <a:ext cx="1886400" cy="1844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3"/>
          <p:cNvSpPr txBox="1"/>
          <p:nvPr/>
        </p:nvSpPr>
        <p:spPr>
          <a:xfrm>
            <a:off x="169275" y="116225"/>
            <a:ext cx="906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u="sng">
                <a:solidFill>
                  <a:schemeClr val="dk1"/>
                </a:solidFill>
              </a:rPr>
              <a:t>3. Biological meaning of DEGs</a:t>
            </a:r>
            <a:endParaRPr sz="2400"/>
          </a:p>
        </p:txBody>
      </p:sp>
      <p:sp>
        <p:nvSpPr>
          <p:cNvPr id="1013" name="Google Shape;1013;p63"/>
          <p:cNvSpPr txBox="1"/>
          <p:nvPr/>
        </p:nvSpPr>
        <p:spPr>
          <a:xfrm>
            <a:off x="375975" y="1476225"/>
            <a:ext cx="2490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		     Adult</a:t>
            </a:r>
            <a:endParaRPr/>
          </a:p>
        </p:txBody>
      </p:sp>
      <p:sp>
        <p:nvSpPr>
          <p:cNvPr id="1014" name="Google Shape;1014;p63"/>
          <p:cNvSpPr txBox="1"/>
          <p:nvPr/>
        </p:nvSpPr>
        <p:spPr>
          <a:xfrm>
            <a:off x="489075" y="2513850"/>
            <a:ext cx="226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229           17           111</a:t>
            </a:r>
            <a:endParaRPr/>
          </a:p>
        </p:txBody>
      </p:sp>
      <p:sp>
        <p:nvSpPr>
          <p:cNvPr id="1015" name="Google Shape;1015;p63"/>
          <p:cNvSpPr txBox="1"/>
          <p:nvPr/>
        </p:nvSpPr>
        <p:spPr>
          <a:xfrm>
            <a:off x="3288025" y="1487125"/>
            <a:ext cx="5856000" cy="26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Interesting DEGs in adult</a:t>
            </a:r>
            <a:endParaRPr sz="1800">
              <a:solidFill>
                <a:srgbClr val="222222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Lipid transportation (e.g. apovitellenin-1)</a:t>
            </a:r>
            <a:endParaRPr sz="1600">
              <a:solidFill>
                <a:srgbClr val="222222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Transportation of nutrients in oocyte development        (e.g. vitellogenin-1, riboflavin-binding protein)</a:t>
            </a:r>
            <a:endParaRPr sz="1600">
              <a:solidFill>
                <a:srgbClr val="222222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Estrogen Receptor activity (</a:t>
            </a:r>
            <a:r>
              <a:rPr lang="en" sz="1600">
                <a:solidFill>
                  <a:srgbClr val="222222"/>
                </a:solidFill>
              </a:rPr>
              <a:t>e.g. </a:t>
            </a:r>
            <a:r>
              <a:rPr lang="en" sz="1600">
                <a:solidFill>
                  <a:schemeClr val="dk1"/>
                </a:solidFill>
              </a:rPr>
              <a:t>estrogen receptor 2 beta)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Transcriptional regulation (e.g.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Bardet-Biedl syndrome 2)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1016" name="Google Shape;10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5573" y="1816376"/>
            <a:ext cx="2931722" cy="18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4"/>
          <p:cNvSpPr/>
          <p:nvPr/>
        </p:nvSpPr>
        <p:spPr>
          <a:xfrm>
            <a:off x="1149488" y="1877400"/>
            <a:ext cx="903900" cy="1722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64"/>
          <p:cNvSpPr txBox="1"/>
          <p:nvPr/>
        </p:nvSpPr>
        <p:spPr>
          <a:xfrm>
            <a:off x="169275" y="116225"/>
            <a:ext cx="906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u="sng">
                <a:solidFill>
                  <a:schemeClr val="dk1"/>
                </a:solidFill>
              </a:rPr>
              <a:t>3. Overlapping DEGs’ biological functions </a:t>
            </a:r>
            <a:endParaRPr sz="2400" b="1" u="sng">
              <a:solidFill>
                <a:schemeClr val="dk1"/>
              </a:solidFill>
            </a:endParaRPr>
          </a:p>
        </p:txBody>
      </p:sp>
      <p:sp>
        <p:nvSpPr>
          <p:cNvPr id="1023" name="Google Shape;1023;p64"/>
          <p:cNvSpPr txBox="1"/>
          <p:nvPr/>
        </p:nvSpPr>
        <p:spPr>
          <a:xfrm>
            <a:off x="375975" y="1476225"/>
            <a:ext cx="2490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		     Adult</a:t>
            </a:r>
            <a:endParaRPr/>
          </a:p>
        </p:txBody>
      </p:sp>
      <p:pic>
        <p:nvPicPr>
          <p:cNvPr id="1024" name="Google Shape;10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5573" y="1816376"/>
            <a:ext cx="2931722" cy="18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4"/>
          <p:cNvSpPr txBox="1"/>
          <p:nvPr/>
        </p:nvSpPr>
        <p:spPr>
          <a:xfrm>
            <a:off x="489075" y="2513850"/>
            <a:ext cx="226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229           17           111</a:t>
            </a:r>
            <a:endParaRPr/>
          </a:p>
        </p:txBody>
      </p:sp>
      <p:sp>
        <p:nvSpPr>
          <p:cNvPr id="1026" name="Google Shape;1026;p64"/>
          <p:cNvSpPr txBox="1"/>
          <p:nvPr/>
        </p:nvSpPr>
        <p:spPr>
          <a:xfrm>
            <a:off x="3288025" y="1487125"/>
            <a:ext cx="5856000" cy="26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Interesting DEGs in common</a:t>
            </a:r>
            <a:endParaRPr sz="1800"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Growth (e.g.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vitellogenin-2-like, apovitellenin-1, riboflavin-binding protein)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Immune response (e.g.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avidin-like, interferon alpha-inducible protein 6-like</a:t>
            </a:r>
            <a:r>
              <a:rPr lang="en" sz="1800"/>
              <a:t>)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20"/>
              <a:t>Traditional</a:t>
            </a:r>
            <a:br>
              <a:rPr lang="en" sz="2520"/>
            </a:br>
            <a:r>
              <a:rPr lang="en" sz="2520"/>
              <a:t>Animal toxicity testing</a:t>
            </a: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1"/>
          </p:nvPr>
        </p:nvSpPr>
        <p:spPr>
          <a:xfrm>
            <a:off x="779352" y="1816133"/>
            <a:ext cx="5797200" cy="25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&gt; 84,000 chemicals to test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Costly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Newly registered chemicals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Mixtures of substances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Non-model species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 b="1">
                <a:solidFill>
                  <a:schemeClr val="accent2"/>
                </a:solidFill>
              </a:rPr>
              <a:t>🡪 </a:t>
            </a:r>
            <a:r>
              <a:rPr lang="en" sz="1500" b="1"/>
              <a:t>Alternative approaches necessary!</a:t>
            </a:r>
            <a:endParaRPr/>
          </a:p>
        </p:txBody>
      </p:sp>
      <p:grpSp>
        <p:nvGrpSpPr>
          <p:cNvPr id="213" name="Google Shape;213;p29"/>
          <p:cNvGrpSpPr/>
          <p:nvPr/>
        </p:nvGrpSpPr>
        <p:grpSpPr>
          <a:xfrm>
            <a:off x="-85222" y="216068"/>
            <a:ext cx="3610209" cy="266719"/>
            <a:chOff x="1587" y="0"/>
            <a:chExt cx="3610209" cy="266719"/>
          </a:xfrm>
        </p:grpSpPr>
        <p:sp>
          <p:nvSpPr>
            <p:cNvPr id="214" name="Google Shape;214;p29"/>
            <p:cNvSpPr/>
            <p:nvPr/>
          </p:nvSpPr>
          <p:spPr>
            <a:xfrm>
              <a:off x="1587" y="0"/>
              <a:ext cx="1388541" cy="266719"/>
            </a:xfrm>
            <a:prstGeom prst="homePlate">
              <a:avLst>
                <a:gd name="adj" fmla="val 50000"/>
              </a:avLst>
            </a:prstGeom>
            <a:solidFill>
              <a:srgbClr val="101010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 txBox="1"/>
            <p:nvPr/>
          </p:nvSpPr>
          <p:spPr>
            <a:xfrm>
              <a:off x="1587" y="0"/>
              <a:ext cx="13218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1112421" y="0"/>
              <a:ext cx="1388541" cy="266719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 txBox="1"/>
            <p:nvPr/>
          </p:nvSpPr>
          <p:spPr>
            <a:xfrm>
              <a:off x="1245781" y="0"/>
              <a:ext cx="11217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Question</a:t>
              </a: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2223255" y="0"/>
              <a:ext cx="1388541" cy="266719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 txBox="1"/>
            <p:nvPr/>
          </p:nvSpPr>
          <p:spPr>
            <a:xfrm>
              <a:off x="2356615" y="0"/>
              <a:ext cx="1121822" cy="266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</a:t>
              </a:r>
              <a:endParaRPr/>
            </a:p>
          </p:txBody>
        </p:sp>
      </p:grpSp>
      <p:sp>
        <p:nvSpPr>
          <p:cNvPr id="220" name="Google Shape;220;p29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US Toxic Substances Control Act</a:t>
            </a:r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22" name="Google Shape;222;p29"/>
          <p:cNvGrpSpPr/>
          <p:nvPr/>
        </p:nvGrpSpPr>
        <p:grpSpPr>
          <a:xfrm>
            <a:off x="3901501" y="1958536"/>
            <a:ext cx="3263283" cy="2080103"/>
            <a:chOff x="4180850" y="2271805"/>
            <a:chExt cx="4351043" cy="2773471"/>
          </a:xfrm>
        </p:grpSpPr>
        <p:grpSp>
          <p:nvGrpSpPr>
            <p:cNvPr id="223" name="Google Shape;223;p29"/>
            <p:cNvGrpSpPr/>
            <p:nvPr/>
          </p:nvGrpSpPr>
          <p:grpSpPr>
            <a:xfrm>
              <a:off x="4180850" y="2587328"/>
              <a:ext cx="3830299" cy="2457948"/>
              <a:chOff x="8055091" y="1349553"/>
              <a:chExt cx="3830299" cy="2457948"/>
            </a:xfrm>
          </p:grpSpPr>
          <p:pic>
            <p:nvPicPr>
              <p:cNvPr id="224" name="Google Shape;224;p2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055091" y="1651590"/>
                <a:ext cx="3830299" cy="21559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2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07574">
                <a:off x="9087737" y="1398305"/>
                <a:ext cx="574036" cy="574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" name="Google Shape;226;p2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244789">
                <a:off x="10076089" y="1443275"/>
                <a:ext cx="574036" cy="574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" name="Google Shape;227;p2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580039">
                <a:off x="10680712" y="1436260"/>
                <a:ext cx="1098126" cy="7739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8" name="Google Shape;228;p29"/>
            <p:cNvSpPr/>
            <p:nvPr/>
          </p:nvSpPr>
          <p:spPr>
            <a:xfrm>
              <a:off x="6033453" y="2321350"/>
              <a:ext cx="857500" cy="3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$1-20M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7058840" y="2425270"/>
              <a:ext cx="1473053" cy="3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&gt;1,000 animals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4815511" y="2271805"/>
              <a:ext cx="1045585" cy="3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3-4 years 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29"/>
          <p:cNvSpPr/>
          <p:nvPr/>
        </p:nvSpPr>
        <p:spPr>
          <a:xfrm>
            <a:off x="6519276" y="3489422"/>
            <a:ext cx="104067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(per chemical)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1" y="5221578"/>
            <a:ext cx="1022787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23,000 chemicals (CA CMP)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$1-20M; &gt;1,000 animals; 3-4 years per chemical, 84,000 chemicals (US TSCA)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€9.5B; 54M vertebrate animals with 107,000 chemicals (EU REACH)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Garcia-Reyero, N., &amp; Murphy, C. A. (Eds.). (2018). </a:t>
            </a:r>
            <a:r>
              <a:rPr lang="en" sz="10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Systems Biology Approach to Advancing Adverse Outcome Pathways for Risk Assessment</a:t>
            </a: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Springer.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5573" y="1816376"/>
            <a:ext cx="2931722" cy="18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5" descr="https://lh6.googleusercontent.com/sZXhD4fmg97u2nSjj7GulrDm0n3c0ybrbLxRqIQgpAflyoGEmvE7mD3wDyfh_KpF9Q43qnWzLKf6Yr5ESu0Apd7wouebhgIMHtzrEvoIctu36RQHZ2Vv1JGTw6mLvrdxYesepzTz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1374" y="804870"/>
            <a:ext cx="5103152" cy="4229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5"/>
          <p:cNvSpPr txBox="1"/>
          <p:nvPr/>
        </p:nvSpPr>
        <p:spPr>
          <a:xfrm>
            <a:off x="375975" y="1476225"/>
            <a:ext cx="2490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		     Adult</a:t>
            </a:r>
            <a:endParaRPr/>
          </a:p>
        </p:txBody>
      </p:sp>
      <p:sp>
        <p:nvSpPr>
          <p:cNvPr id="1034" name="Google Shape;1034;p65"/>
          <p:cNvSpPr txBox="1"/>
          <p:nvPr/>
        </p:nvSpPr>
        <p:spPr>
          <a:xfrm>
            <a:off x="489075" y="2513850"/>
            <a:ext cx="226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229           17           111</a:t>
            </a:r>
            <a:endParaRPr/>
          </a:p>
        </p:txBody>
      </p:sp>
      <p:sp>
        <p:nvSpPr>
          <p:cNvPr id="1035" name="Google Shape;1035;p65"/>
          <p:cNvSpPr/>
          <p:nvPr/>
        </p:nvSpPr>
        <p:spPr>
          <a:xfrm>
            <a:off x="3531374" y="818651"/>
            <a:ext cx="5103300" cy="2077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65"/>
          <p:cNvSpPr/>
          <p:nvPr/>
        </p:nvSpPr>
        <p:spPr>
          <a:xfrm>
            <a:off x="3531374" y="2935373"/>
            <a:ext cx="5103300" cy="2077200"/>
          </a:xfrm>
          <a:prstGeom prst="rect">
            <a:avLst/>
          </a:prstGeom>
          <a:noFill/>
          <a:ln w="254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5"/>
          <p:cNvSpPr txBox="1"/>
          <p:nvPr/>
        </p:nvSpPr>
        <p:spPr>
          <a:xfrm>
            <a:off x="169274" y="1162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u="sng">
                <a:solidFill>
                  <a:schemeClr val="dk1"/>
                </a:solidFill>
              </a:rPr>
              <a:t>4. Enriched pathways</a:t>
            </a:r>
            <a:endParaRPr sz="2000" b="1">
              <a:solidFill>
                <a:srgbClr val="00924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66" descr="https://lh6.googleusercontent.com/sZXhD4fmg97u2nSjj7GulrDm0n3c0ybrbLxRqIQgpAflyoGEmvE7mD3wDyfh_KpF9Q43qnWzLKf6Yr5ESu0Apd7wouebhgIMHtzrEvoIctu36RQHZ2Vv1JGTw6mLvrdxYesepzT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1374" y="804870"/>
            <a:ext cx="5103152" cy="4229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66"/>
          <p:cNvSpPr/>
          <p:nvPr/>
        </p:nvSpPr>
        <p:spPr>
          <a:xfrm>
            <a:off x="3533494" y="1703276"/>
            <a:ext cx="5102400" cy="189000"/>
          </a:xfrm>
          <a:prstGeom prst="rect">
            <a:avLst/>
          </a:prstGeom>
          <a:solidFill>
            <a:srgbClr val="0BB604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6"/>
          <p:cNvSpPr/>
          <p:nvPr/>
        </p:nvSpPr>
        <p:spPr>
          <a:xfrm>
            <a:off x="3529584" y="2390452"/>
            <a:ext cx="5102400" cy="189000"/>
          </a:xfrm>
          <a:prstGeom prst="rect">
            <a:avLst/>
          </a:prstGeom>
          <a:solidFill>
            <a:srgbClr val="FF93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6"/>
          <p:cNvSpPr/>
          <p:nvPr/>
        </p:nvSpPr>
        <p:spPr>
          <a:xfrm>
            <a:off x="3529584" y="4139702"/>
            <a:ext cx="5102400" cy="189000"/>
          </a:xfrm>
          <a:prstGeom prst="rect">
            <a:avLst/>
          </a:prstGeom>
          <a:solidFill>
            <a:srgbClr val="FF93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66"/>
          <p:cNvSpPr/>
          <p:nvPr/>
        </p:nvSpPr>
        <p:spPr>
          <a:xfrm>
            <a:off x="3529584" y="4826877"/>
            <a:ext cx="5102400" cy="189000"/>
          </a:xfrm>
          <a:prstGeom prst="rect">
            <a:avLst/>
          </a:prstGeom>
          <a:solidFill>
            <a:srgbClr val="0BB604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47" name="Google Shape;1047;p66"/>
          <p:cNvGraphicFramePr/>
          <p:nvPr/>
        </p:nvGraphicFramePr>
        <p:xfrm>
          <a:off x="282875" y="1358388"/>
          <a:ext cx="3056250" cy="2790444"/>
        </p:xfrm>
        <a:graphic>
          <a:graphicData uri="http://schemas.openxmlformats.org/drawingml/2006/table">
            <a:tbl>
              <a:tblPr>
                <a:noFill/>
                <a:tableStyleId>{D6B7800C-E42B-44BC-8336-F41232946BFC}</a:tableStyleId>
              </a:tblPr>
              <a:tblGrid>
                <a:gridCol w="3056250"/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Functionally related to...</a:t>
                      </a:r>
                      <a:endParaRPr sz="1800"/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Circulatory system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Endocrine system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Lipid metabolism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Metabolism of cofactors and vitamins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Amino acid metabolism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Signal transduction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sp>
        <p:nvSpPr>
          <p:cNvPr id="1048" name="Google Shape;1048;p66"/>
          <p:cNvSpPr/>
          <p:nvPr/>
        </p:nvSpPr>
        <p:spPr>
          <a:xfrm>
            <a:off x="3533494" y="1872936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6"/>
          <p:cNvSpPr/>
          <p:nvPr/>
        </p:nvSpPr>
        <p:spPr>
          <a:xfrm>
            <a:off x="3529569" y="1185751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6"/>
          <p:cNvSpPr/>
          <p:nvPr/>
        </p:nvSpPr>
        <p:spPr>
          <a:xfrm>
            <a:off x="3529569" y="1355411"/>
            <a:ext cx="5102400" cy="189000"/>
          </a:xfrm>
          <a:prstGeom prst="rect">
            <a:avLst/>
          </a:prstGeom>
          <a:solidFill>
            <a:srgbClr val="0BB604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66"/>
          <p:cNvSpPr/>
          <p:nvPr/>
        </p:nvSpPr>
        <p:spPr>
          <a:xfrm>
            <a:off x="3533494" y="2577901"/>
            <a:ext cx="5102400" cy="189000"/>
          </a:xfrm>
          <a:prstGeom prst="rect">
            <a:avLst/>
          </a:prstGeom>
          <a:solidFill>
            <a:srgbClr val="00FFF9">
              <a:alpha val="42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6"/>
          <p:cNvSpPr/>
          <p:nvPr/>
        </p:nvSpPr>
        <p:spPr>
          <a:xfrm>
            <a:off x="3533494" y="2747561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66"/>
          <p:cNvSpPr/>
          <p:nvPr/>
        </p:nvSpPr>
        <p:spPr>
          <a:xfrm>
            <a:off x="3529569" y="2055764"/>
            <a:ext cx="5102400" cy="189000"/>
          </a:xfrm>
          <a:prstGeom prst="rect">
            <a:avLst/>
          </a:prstGeom>
          <a:solidFill>
            <a:srgbClr val="FF93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6"/>
          <p:cNvSpPr/>
          <p:nvPr/>
        </p:nvSpPr>
        <p:spPr>
          <a:xfrm>
            <a:off x="3529569" y="2225424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66"/>
          <p:cNvSpPr/>
          <p:nvPr/>
        </p:nvSpPr>
        <p:spPr>
          <a:xfrm>
            <a:off x="3529569" y="3273964"/>
            <a:ext cx="5102400" cy="189000"/>
          </a:xfrm>
          <a:prstGeom prst="rect">
            <a:avLst/>
          </a:prstGeom>
          <a:solidFill>
            <a:srgbClr val="0BB604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6"/>
          <p:cNvSpPr/>
          <p:nvPr/>
        </p:nvSpPr>
        <p:spPr>
          <a:xfrm>
            <a:off x="3529569" y="3443624"/>
            <a:ext cx="5102400" cy="1890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66"/>
          <p:cNvSpPr/>
          <p:nvPr/>
        </p:nvSpPr>
        <p:spPr>
          <a:xfrm>
            <a:off x="3529569" y="3637704"/>
            <a:ext cx="5102400" cy="1890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6"/>
          <p:cNvSpPr/>
          <p:nvPr/>
        </p:nvSpPr>
        <p:spPr>
          <a:xfrm>
            <a:off x="3529569" y="3807364"/>
            <a:ext cx="5102400" cy="189000"/>
          </a:xfrm>
          <a:prstGeom prst="rect">
            <a:avLst/>
          </a:prstGeom>
          <a:solidFill>
            <a:srgbClr val="FF93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6"/>
          <p:cNvSpPr/>
          <p:nvPr/>
        </p:nvSpPr>
        <p:spPr>
          <a:xfrm>
            <a:off x="3529569" y="4323504"/>
            <a:ext cx="5102400" cy="189000"/>
          </a:xfrm>
          <a:prstGeom prst="rect">
            <a:avLst/>
          </a:prstGeom>
          <a:solidFill>
            <a:srgbClr val="0099F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6"/>
          <p:cNvSpPr/>
          <p:nvPr/>
        </p:nvSpPr>
        <p:spPr>
          <a:xfrm>
            <a:off x="3529569" y="4493164"/>
            <a:ext cx="5102400" cy="189000"/>
          </a:xfrm>
          <a:prstGeom prst="rect">
            <a:avLst/>
          </a:prstGeom>
          <a:solidFill>
            <a:srgbClr val="00FFF9">
              <a:alpha val="42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6"/>
          <p:cNvSpPr/>
          <p:nvPr/>
        </p:nvSpPr>
        <p:spPr>
          <a:xfrm>
            <a:off x="3529569" y="1525072"/>
            <a:ext cx="5102400" cy="189000"/>
          </a:xfrm>
          <a:prstGeom prst="rect">
            <a:avLst/>
          </a:prstGeom>
          <a:solidFill>
            <a:srgbClr val="0099F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6"/>
          <p:cNvSpPr/>
          <p:nvPr/>
        </p:nvSpPr>
        <p:spPr>
          <a:xfrm>
            <a:off x="3533494" y="3974997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6"/>
          <p:cNvSpPr/>
          <p:nvPr/>
        </p:nvSpPr>
        <p:spPr>
          <a:xfrm>
            <a:off x="3529569" y="4662824"/>
            <a:ext cx="5102400" cy="1890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66"/>
          <p:cNvSpPr txBox="1"/>
          <p:nvPr/>
        </p:nvSpPr>
        <p:spPr>
          <a:xfrm>
            <a:off x="169274" y="1162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u="sng">
                <a:solidFill>
                  <a:schemeClr val="dk1"/>
                </a:solidFill>
              </a:rPr>
              <a:t>4. Enriched pathways</a:t>
            </a:r>
            <a:endParaRPr sz="2000" b="1">
              <a:solidFill>
                <a:srgbClr val="00924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7" descr="https://lh6.googleusercontent.com/sZXhD4fmg97u2nSjj7GulrDm0n3c0ybrbLxRqIQgpAflyoGEmvE7mD3wDyfh_KpF9Q43qnWzLKf6Yr5ESu0Apd7wouebhgIMHtzrEvoIctu36RQHZ2Vv1JGTw6mLvrdxYesepzT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1374" y="804870"/>
            <a:ext cx="5103152" cy="42292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0" name="Google Shape;1070;p67"/>
          <p:cNvGraphicFramePr/>
          <p:nvPr/>
        </p:nvGraphicFramePr>
        <p:xfrm>
          <a:off x="282875" y="1358388"/>
          <a:ext cx="3056250" cy="2790444"/>
        </p:xfrm>
        <a:graphic>
          <a:graphicData uri="http://schemas.openxmlformats.org/drawingml/2006/table">
            <a:tbl>
              <a:tblPr>
                <a:noFill/>
                <a:tableStyleId>{D6B7800C-E42B-44BC-8336-F41232946BFC}</a:tableStyleId>
              </a:tblPr>
              <a:tblGrid>
                <a:gridCol w="3056250"/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Functionally relate to...</a:t>
                      </a:r>
                      <a:endParaRPr sz="1800"/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Circulatory system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Endocrine system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Lipid metabolism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Metabolism of cofactors and vitamins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Amino acid metabolism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Signal transduction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71" name="Google Shape;1071;p67"/>
          <p:cNvSpPr/>
          <p:nvPr/>
        </p:nvSpPr>
        <p:spPr>
          <a:xfrm>
            <a:off x="3533494" y="1872936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7"/>
          <p:cNvSpPr/>
          <p:nvPr/>
        </p:nvSpPr>
        <p:spPr>
          <a:xfrm>
            <a:off x="3529569" y="1185751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67"/>
          <p:cNvSpPr/>
          <p:nvPr/>
        </p:nvSpPr>
        <p:spPr>
          <a:xfrm>
            <a:off x="3533494" y="2747561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7"/>
          <p:cNvSpPr/>
          <p:nvPr/>
        </p:nvSpPr>
        <p:spPr>
          <a:xfrm>
            <a:off x="3529569" y="2225424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7"/>
          <p:cNvSpPr/>
          <p:nvPr/>
        </p:nvSpPr>
        <p:spPr>
          <a:xfrm>
            <a:off x="3529569" y="3443624"/>
            <a:ext cx="5102400" cy="1890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7"/>
          <p:cNvSpPr/>
          <p:nvPr/>
        </p:nvSpPr>
        <p:spPr>
          <a:xfrm>
            <a:off x="3529569" y="3637704"/>
            <a:ext cx="5102400" cy="1890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67"/>
          <p:cNvSpPr/>
          <p:nvPr/>
        </p:nvSpPr>
        <p:spPr>
          <a:xfrm>
            <a:off x="3533494" y="3974997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67"/>
          <p:cNvSpPr/>
          <p:nvPr/>
        </p:nvSpPr>
        <p:spPr>
          <a:xfrm>
            <a:off x="3529569" y="4662824"/>
            <a:ext cx="5102400" cy="1890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7"/>
          <p:cNvSpPr txBox="1"/>
          <p:nvPr/>
        </p:nvSpPr>
        <p:spPr>
          <a:xfrm>
            <a:off x="169274" y="1162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u="sng">
                <a:solidFill>
                  <a:schemeClr val="dk1"/>
                </a:solidFill>
              </a:rPr>
              <a:t>4. Enriched pathways</a:t>
            </a:r>
            <a:endParaRPr sz="2000" b="1">
              <a:solidFill>
                <a:srgbClr val="009242"/>
              </a:solidFill>
            </a:endParaRPr>
          </a:p>
        </p:txBody>
      </p:sp>
      <p:sp>
        <p:nvSpPr>
          <p:cNvPr id="1080" name="Google Shape;1080;p67"/>
          <p:cNvSpPr txBox="1"/>
          <p:nvPr/>
        </p:nvSpPr>
        <p:spPr>
          <a:xfrm>
            <a:off x="9539700" y="13420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LOC107311343 (CYP1B1)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IL4I1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5573" y="1816376"/>
            <a:ext cx="2931722" cy="18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8"/>
          <p:cNvSpPr txBox="1"/>
          <p:nvPr/>
        </p:nvSpPr>
        <p:spPr>
          <a:xfrm>
            <a:off x="169274" y="1162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u="sng">
                <a:solidFill>
                  <a:schemeClr val="dk1"/>
                </a:solidFill>
              </a:rPr>
              <a:t>5. Overlapping enriched pathways</a:t>
            </a:r>
            <a:endParaRPr sz="2000" b="1">
              <a:solidFill>
                <a:srgbClr val="009242"/>
              </a:solidFill>
            </a:endParaRPr>
          </a:p>
        </p:txBody>
      </p:sp>
      <p:pic>
        <p:nvPicPr>
          <p:cNvPr id="1087" name="Google Shape;1087;p68" descr="https://lh6.googleusercontent.com/sZXhD4fmg97u2nSjj7GulrDm0n3c0ybrbLxRqIQgpAflyoGEmvE7mD3wDyfh_KpF9Q43qnWzLKf6Yr5ESu0Apd7wouebhgIMHtzrEvoIctu36RQHZ2Vv1JGTw6mLvrdxYesepzTz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1374" y="804870"/>
            <a:ext cx="5103152" cy="4229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8"/>
          <p:cNvSpPr/>
          <p:nvPr/>
        </p:nvSpPr>
        <p:spPr>
          <a:xfrm>
            <a:off x="3533494" y="1703276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68"/>
          <p:cNvSpPr/>
          <p:nvPr/>
        </p:nvSpPr>
        <p:spPr>
          <a:xfrm>
            <a:off x="3529584" y="2390452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8"/>
          <p:cNvSpPr/>
          <p:nvPr/>
        </p:nvSpPr>
        <p:spPr>
          <a:xfrm>
            <a:off x="3529584" y="4139702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68"/>
          <p:cNvSpPr/>
          <p:nvPr/>
        </p:nvSpPr>
        <p:spPr>
          <a:xfrm>
            <a:off x="3529584" y="4826877"/>
            <a:ext cx="5102400" cy="189000"/>
          </a:xfrm>
          <a:prstGeom prst="rect">
            <a:avLst/>
          </a:prstGeom>
          <a:solidFill>
            <a:srgbClr val="FFFF00">
              <a:alpha val="26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8"/>
          <p:cNvSpPr txBox="1"/>
          <p:nvPr/>
        </p:nvSpPr>
        <p:spPr>
          <a:xfrm>
            <a:off x="375975" y="1476225"/>
            <a:ext cx="2490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		     Adult</a:t>
            </a:r>
            <a:endParaRPr/>
          </a:p>
        </p:txBody>
      </p:sp>
      <p:sp>
        <p:nvSpPr>
          <p:cNvPr id="1093" name="Google Shape;1093;p68"/>
          <p:cNvSpPr txBox="1"/>
          <p:nvPr/>
        </p:nvSpPr>
        <p:spPr>
          <a:xfrm>
            <a:off x="489075" y="2513850"/>
            <a:ext cx="226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229           17           111</a:t>
            </a:r>
            <a:endParaRPr/>
          </a:p>
        </p:txBody>
      </p:sp>
      <p:sp>
        <p:nvSpPr>
          <p:cNvPr id="1094" name="Google Shape;1094;p68"/>
          <p:cNvSpPr/>
          <p:nvPr/>
        </p:nvSpPr>
        <p:spPr>
          <a:xfrm>
            <a:off x="3531374" y="818651"/>
            <a:ext cx="5103300" cy="2077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8"/>
          <p:cNvSpPr/>
          <p:nvPr/>
        </p:nvSpPr>
        <p:spPr>
          <a:xfrm>
            <a:off x="3531374" y="2935373"/>
            <a:ext cx="5103300" cy="2077200"/>
          </a:xfrm>
          <a:prstGeom prst="rect">
            <a:avLst/>
          </a:prstGeom>
          <a:noFill/>
          <a:ln w="254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9"/>
          <p:cNvSpPr txBox="1"/>
          <p:nvPr/>
        </p:nvSpPr>
        <p:spPr>
          <a:xfrm>
            <a:off x="169274" y="1162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ErbB signalling pathway</a:t>
            </a:r>
            <a:endParaRPr sz="2000">
              <a:solidFill>
                <a:srgbClr val="009242"/>
              </a:solidFill>
            </a:endParaRPr>
          </a:p>
        </p:txBody>
      </p:sp>
      <p:pic>
        <p:nvPicPr>
          <p:cNvPr id="1101" name="Google Shape;11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37" y="688925"/>
            <a:ext cx="6111520" cy="44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69"/>
          <p:cNvSpPr/>
          <p:nvPr/>
        </p:nvSpPr>
        <p:spPr>
          <a:xfrm>
            <a:off x="1003527" y="2743074"/>
            <a:ext cx="274200" cy="1281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9"/>
          <p:cNvSpPr/>
          <p:nvPr/>
        </p:nvSpPr>
        <p:spPr>
          <a:xfrm>
            <a:off x="1003527" y="2883967"/>
            <a:ext cx="274200" cy="1281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69"/>
          <p:cNvSpPr/>
          <p:nvPr/>
        </p:nvSpPr>
        <p:spPr>
          <a:xfrm>
            <a:off x="1003527" y="3685101"/>
            <a:ext cx="274200" cy="128100"/>
          </a:xfrm>
          <a:prstGeom prst="rect">
            <a:avLst/>
          </a:prstGeom>
          <a:solidFill>
            <a:srgbClr val="011BFF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9"/>
          <p:cNvSpPr/>
          <p:nvPr/>
        </p:nvSpPr>
        <p:spPr>
          <a:xfrm>
            <a:off x="3192627" y="4310799"/>
            <a:ext cx="274200" cy="1281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69"/>
          <p:cNvSpPr/>
          <p:nvPr/>
        </p:nvSpPr>
        <p:spPr>
          <a:xfrm>
            <a:off x="5551502" y="3250662"/>
            <a:ext cx="274200" cy="128100"/>
          </a:xfrm>
          <a:prstGeom prst="rect">
            <a:avLst/>
          </a:prstGeom>
          <a:solidFill>
            <a:srgbClr val="011BFF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69"/>
          <p:cNvSpPr/>
          <p:nvPr/>
        </p:nvSpPr>
        <p:spPr>
          <a:xfrm>
            <a:off x="2444677" y="4310792"/>
            <a:ext cx="274200" cy="1281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9"/>
          <p:cNvSpPr/>
          <p:nvPr/>
        </p:nvSpPr>
        <p:spPr>
          <a:xfrm>
            <a:off x="6993427" y="1342074"/>
            <a:ext cx="274200" cy="1281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69"/>
          <p:cNvSpPr/>
          <p:nvPr/>
        </p:nvSpPr>
        <p:spPr>
          <a:xfrm>
            <a:off x="6993427" y="1666942"/>
            <a:ext cx="274200" cy="128100"/>
          </a:xfrm>
          <a:prstGeom prst="rect">
            <a:avLst/>
          </a:prstGeom>
          <a:solidFill>
            <a:srgbClr val="011BFF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69"/>
          <p:cNvSpPr txBox="1"/>
          <p:nvPr/>
        </p:nvSpPr>
        <p:spPr>
          <a:xfrm>
            <a:off x="7235300" y="1208200"/>
            <a:ext cx="1908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hit by ELS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hit by Adult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Presence of genes</a:t>
            </a:r>
            <a:endParaRPr/>
          </a:p>
        </p:txBody>
      </p:sp>
      <p:sp>
        <p:nvSpPr>
          <p:cNvPr id="1111" name="Google Shape;1111;p69"/>
          <p:cNvSpPr/>
          <p:nvPr/>
        </p:nvSpPr>
        <p:spPr>
          <a:xfrm>
            <a:off x="6993427" y="1981843"/>
            <a:ext cx="274200" cy="128100"/>
          </a:xfrm>
          <a:prstGeom prst="rect">
            <a:avLst/>
          </a:prstGeom>
          <a:solidFill>
            <a:srgbClr val="16D804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0"/>
          <p:cNvSpPr txBox="1"/>
          <p:nvPr/>
        </p:nvSpPr>
        <p:spPr>
          <a:xfrm>
            <a:off x="169274" y="1162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PPAR signalling pathway</a:t>
            </a:r>
            <a:endParaRPr sz="2000">
              <a:solidFill>
                <a:srgbClr val="009242"/>
              </a:solidFill>
            </a:endParaRPr>
          </a:p>
        </p:txBody>
      </p:sp>
      <p:pic>
        <p:nvPicPr>
          <p:cNvPr id="1117" name="Google Shape;11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330" y="688924"/>
            <a:ext cx="5580489" cy="445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0"/>
          <p:cNvSpPr/>
          <p:nvPr/>
        </p:nvSpPr>
        <p:spPr>
          <a:xfrm>
            <a:off x="5249690" y="3699518"/>
            <a:ext cx="274200" cy="128100"/>
          </a:xfrm>
          <a:prstGeom prst="rect">
            <a:avLst/>
          </a:prstGeom>
          <a:solidFill>
            <a:srgbClr val="011BFF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70"/>
          <p:cNvSpPr/>
          <p:nvPr/>
        </p:nvSpPr>
        <p:spPr>
          <a:xfrm>
            <a:off x="2273857" y="1270317"/>
            <a:ext cx="274200" cy="642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70"/>
          <p:cNvSpPr/>
          <p:nvPr/>
        </p:nvSpPr>
        <p:spPr>
          <a:xfrm>
            <a:off x="5509490" y="1873517"/>
            <a:ext cx="274200" cy="1281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70"/>
          <p:cNvSpPr/>
          <p:nvPr/>
        </p:nvSpPr>
        <p:spPr>
          <a:xfrm>
            <a:off x="5266482" y="2116525"/>
            <a:ext cx="274200" cy="1281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70"/>
          <p:cNvSpPr/>
          <p:nvPr/>
        </p:nvSpPr>
        <p:spPr>
          <a:xfrm>
            <a:off x="2273865" y="1336586"/>
            <a:ext cx="274200" cy="64200"/>
          </a:xfrm>
          <a:prstGeom prst="rect">
            <a:avLst/>
          </a:prstGeom>
          <a:solidFill>
            <a:srgbClr val="011BFF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3" name="Google Shape;112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9762" y="1645300"/>
            <a:ext cx="2570375" cy="2541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0"/>
          <p:cNvSpPr/>
          <p:nvPr/>
        </p:nvSpPr>
        <p:spPr>
          <a:xfrm>
            <a:off x="6993427" y="1342074"/>
            <a:ext cx="274200" cy="1281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70"/>
          <p:cNvSpPr/>
          <p:nvPr/>
        </p:nvSpPr>
        <p:spPr>
          <a:xfrm>
            <a:off x="6993427" y="1666942"/>
            <a:ext cx="274200" cy="128100"/>
          </a:xfrm>
          <a:prstGeom prst="rect">
            <a:avLst/>
          </a:prstGeom>
          <a:solidFill>
            <a:srgbClr val="011BFF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70"/>
          <p:cNvSpPr txBox="1"/>
          <p:nvPr/>
        </p:nvSpPr>
        <p:spPr>
          <a:xfrm>
            <a:off x="7235300" y="1208200"/>
            <a:ext cx="1908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hit by ELS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hit by Adult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Presence of genes</a:t>
            </a:r>
            <a:endParaRPr/>
          </a:p>
        </p:txBody>
      </p:sp>
      <p:sp>
        <p:nvSpPr>
          <p:cNvPr id="1127" name="Google Shape;1127;p70"/>
          <p:cNvSpPr/>
          <p:nvPr/>
        </p:nvSpPr>
        <p:spPr>
          <a:xfrm>
            <a:off x="6993427" y="1981843"/>
            <a:ext cx="274200" cy="128100"/>
          </a:xfrm>
          <a:prstGeom prst="rect">
            <a:avLst/>
          </a:prstGeom>
          <a:solidFill>
            <a:srgbClr val="16D804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70"/>
          <p:cNvSpPr txBox="1"/>
          <p:nvPr/>
        </p:nvSpPr>
        <p:spPr>
          <a:xfrm>
            <a:off x="2911000" y="688925"/>
            <a:ext cx="2355600" cy="3720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abs(LogFC): ELS &gt; Adult</a:t>
            </a:r>
            <a:endParaRPr/>
          </a:p>
        </p:txBody>
      </p:sp>
      <p:cxnSp>
        <p:nvCxnSpPr>
          <p:cNvPr id="1129" name="Google Shape;1129;p70"/>
          <p:cNvCxnSpPr>
            <a:stCxn id="1128" idx="1"/>
            <a:endCxn id="1119" idx="0"/>
          </p:cNvCxnSpPr>
          <p:nvPr/>
        </p:nvCxnSpPr>
        <p:spPr>
          <a:xfrm flipH="1">
            <a:off x="2410900" y="874925"/>
            <a:ext cx="500100" cy="3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1"/>
          <p:cNvSpPr txBox="1">
            <a:spLocks noGrp="1"/>
          </p:cNvSpPr>
          <p:nvPr>
            <p:ph type="title"/>
          </p:nvPr>
        </p:nvSpPr>
        <p:spPr>
          <a:xfrm>
            <a:off x="311700" y="328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35" name="Google Shape;1135;p71"/>
          <p:cNvSpPr txBox="1">
            <a:spLocks noGrp="1"/>
          </p:cNvSpPr>
          <p:nvPr>
            <p:ph type="body" idx="1"/>
          </p:nvPr>
        </p:nvSpPr>
        <p:spPr>
          <a:xfrm>
            <a:off x="311700" y="1102325"/>
            <a:ext cx="8520600" cy="4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Upon the exposure to EE2,</a:t>
            </a: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DEG #s: ELS (246) &gt; adult (128)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Degree of dysregulation: ELS  &gt; adult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DEG hit #s for dysregulated pathways: ELS  &gt; adult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Upstream genes’ #s and FC: ELS &gt; adult</a:t>
            </a: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→ ELS is more susceptible in response to EE2 than adult</a:t>
            </a:r>
            <a:endParaRPr sz="2000"/>
          </a:p>
        </p:txBody>
      </p:sp>
      <p:grpSp>
        <p:nvGrpSpPr>
          <p:cNvPr id="1136" name="Google Shape;1136;p71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1137" name="Google Shape;1137;p71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1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9" name="Google Shape;1139;p71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1140" name="Google Shape;1140;p71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2" name="Google Shape;1142;p71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1143" name="Google Shape;1143;p71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1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5" name="Google Shape;1145;p71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1146" name="Google Shape;1146;p71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4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1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8" name="Google Shape;1148;p71"/>
          <p:cNvGrpSpPr/>
          <p:nvPr/>
        </p:nvGrpSpPr>
        <p:grpSpPr>
          <a:xfrm>
            <a:off x="4396792" y="51425"/>
            <a:ext cx="1122908" cy="276900"/>
            <a:chOff x="5508406" y="4649847"/>
            <a:chExt cx="1122908" cy="276900"/>
          </a:xfrm>
        </p:grpSpPr>
        <p:sp>
          <p:nvSpPr>
            <p:cNvPr id="1149" name="Google Shape;1149;p71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4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1"/>
            <p:cNvSpPr/>
            <p:nvPr/>
          </p:nvSpPr>
          <p:spPr>
            <a:xfrm>
              <a:off x="5560014" y="4649847"/>
              <a:ext cx="1071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</a:rPr>
                <a:t>Discussion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1" name="Google Shape;1151;p71"/>
          <p:cNvGrpSpPr/>
          <p:nvPr/>
        </p:nvGrpSpPr>
        <p:grpSpPr>
          <a:xfrm>
            <a:off x="5470942" y="51425"/>
            <a:ext cx="1122908" cy="276900"/>
            <a:chOff x="5508406" y="4649847"/>
            <a:chExt cx="1122908" cy="276900"/>
          </a:xfrm>
        </p:grpSpPr>
        <p:sp>
          <p:nvSpPr>
            <p:cNvPr id="1152" name="Google Shape;1152;p71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4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1"/>
            <p:cNvSpPr/>
            <p:nvPr/>
          </p:nvSpPr>
          <p:spPr>
            <a:xfrm>
              <a:off x="5508414" y="4649847"/>
              <a:ext cx="1122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</a:rPr>
                <a:t>Conclusion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4" name="Google Shape;11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09850" y="547550"/>
            <a:ext cx="2522447" cy="20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2"/>
          <p:cNvSpPr txBox="1">
            <a:spLocks noGrp="1"/>
          </p:cNvSpPr>
          <p:nvPr>
            <p:ph type="title"/>
          </p:nvPr>
        </p:nvSpPr>
        <p:spPr>
          <a:xfrm>
            <a:off x="311700" y="328325"/>
            <a:ext cx="503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Limitations &amp; future directions</a:t>
            </a:r>
            <a:endParaRPr/>
          </a:p>
        </p:txBody>
      </p:sp>
      <p:sp>
        <p:nvSpPr>
          <p:cNvPr id="1160" name="Google Shape;1160;p72"/>
          <p:cNvSpPr txBox="1">
            <a:spLocks noGrp="1"/>
          </p:cNvSpPr>
          <p:nvPr>
            <p:ph type="body" idx="1"/>
          </p:nvPr>
        </p:nvSpPr>
        <p:spPr>
          <a:xfrm>
            <a:off x="237400" y="901025"/>
            <a:ext cx="74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Wild vs lab JQ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→ Capture &amp; study wild JQ directly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Lack of dose-response curve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→ Conduct dose-response modelling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Limited JQ gene function &amp; pathway data available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→ qPCR to validate true DEGs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→ Develop adverse outcome pathway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161" name="Google Shape;11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2919">
            <a:off x="7299857" y="3324980"/>
            <a:ext cx="1786337" cy="178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7650" y="1582038"/>
            <a:ext cx="64389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0790" y="952661"/>
            <a:ext cx="5139625" cy="337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4"/>
          <p:cNvSpPr txBox="1">
            <a:spLocks noGrp="1"/>
          </p:cNvSpPr>
          <p:nvPr>
            <p:ph type="title"/>
          </p:nvPr>
        </p:nvSpPr>
        <p:spPr>
          <a:xfrm>
            <a:off x="23112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173" name="Google Shape;1173;p74"/>
          <p:cNvSpPr txBox="1">
            <a:spLocks noGrp="1"/>
          </p:cNvSpPr>
          <p:nvPr>
            <p:ph type="body" idx="1"/>
          </p:nvPr>
        </p:nvSpPr>
        <p:spPr>
          <a:xfrm>
            <a:off x="231125" y="572700"/>
            <a:ext cx="86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Chen, Y., Li, M., Yuan, L., Xie, Y., Li, B., Xu, W., …, and Wang, R. (2017). Growth, blood health, antioxidant status and immune response in juvenile yellow catfish Pelteobagrus fulvidraco exposed to α-ethinylestradiol (EE2). </a:t>
            </a:r>
            <a:r>
              <a:rPr lang="en" sz="1600" i="1">
                <a:solidFill>
                  <a:srgbClr val="222222"/>
                </a:solidFill>
              </a:rPr>
              <a:t>Fish &amp; shellfish immunology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600" i="1">
                <a:solidFill>
                  <a:srgbClr val="222222"/>
                </a:solidFill>
              </a:rPr>
              <a:t>69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, 1-5.</a:t>
            </a:r>
            <a:endParaRPr sz="1600" i="1">
              <a:solidFill>
                <a:schemeClr val="dk1"/>
              </a:solidFill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Mohammed, A. (2013). Why are early life stages of aquatic organisms more sensitive to toxicants than adults? </a:t>
            </a:r>
            <a:r>
              <a:rPr lang="en" sz="1600" i="1">
                <a:solidFill>
                  <a:srgbClr val="222222"/>
                </a:solidFill>
                <a:highlight>
                  <a:srgbClr val="FFFFFF"/>
                </a:highlight>
              </a:rPr>
              <a:t>New insights into toxicity and drug testing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: InTech.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45720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Pokharel, A., Kola, S., Matouskova K., and Vandenberg LN. (2018). </a:t>
            </a:r>
            <a:r>
              <a:rPr lang="en" sz="1600">
                <a:solidFill>
                  <a:schemeClr val="dk1"/>
                </a:solidFill>
              </a:rPr>
              <a:t>Asymmetric development of the male mouse mammary gland and its response to a prenatal or postnatal estrogen challenge. </a:t>
            </a:r>
            <a:r>
              <a:rPr lang="en" sz="1600" i="1">
                <a:solidFill>
                  <a:schemeClr val="dk1"/>
                </a:solidFill>
              </a:rPr>
              <a:t>Reproductive Toxicology Elsevier, Vol. 82, pg 63-71. </a:t>
            </a:r>
            <a:endParaRPr sz="1600" i="1">
              <a:solidFill>
                <a:schemeClr val="dk1"/>
              </a:solidFill>
            </a:endParaRPr>
          </a:p>
          <a:p>
            <a:pPr marL="457200" lvl="0" indent="-45720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Vosges, M., Braguer, J., Combarnous, </a:t>
            </a:r>
            <a:r>
              <a:rPr lang="en" sz="1600">
                <a:solidFill>
                  <a:srgbClr val="000000"/>
                </a:solidFill>
              </a:rPr>
              <a:t>Y. (2008). Long-term exposure of male rats to low-dose ethinylestradiol (EE2) in drinking water: Effects on ponderal growth and on litter size of their progeny. </a:t>
            </a:r>
            <a:r>
              <a:rPr lang="en" sz="1600" i="1">
                <a:solidFill>
                  <a:schemeClr val="dk1"/>
                </a:solidFill>
              </a:rPr>
              <a:t>Reproductive Toxicology Elsevier, Vol. 25, pg 161-168. </a:t>
            </a:r>
            <a:endParaRPr sz="1600" i="1">
              <a:solidFill>
                <a:schemeClr val="dk1"/>
              </a:solidFill>
            </a:endParaRPr>
          </a:p>
          <a:p>
            <a:pPr marL="457200" lvl="0" indent="-457200" algn="just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457200" lvl="0" indent="-457200" algn="just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7331" y="1781255"/>
            <a:ext cx="4489337" cy="2580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0"/>
          <p:cNvGrpSpPr/>
          <p:nvPr/>
        </p:nvGrpSpPr>
        <p:grpSpPr>
          <a:xfrm>
            <a:off x="2408275" y="3516630"/>
            <a:ext cx="4317838" cy="746792"/>
            <a:chOff x="3211033" y="4688840"/>
            <a:chExt cx="5757117" cy="995722"/>
          </a:xfrm>
        </p:grpSpPr>
        <p:sp>
          <p:nvSpPr>
            <p:cNvPr id="240" name="Google Shape;240;p30"/>
            <p:cNvSpPr/>
            <p:nvPr/>
          </p:nvSpPr>
          <p:spPr>
            <a:xfrm>
              <a:off x="3211033" y="4688840"/>
              <a:ext cx="1491068" cy="967681"/>
            </a:xfrm>
            <a:custGeom>
              <a:avLst/>
              <a:gdLst/>
              <a:ahLst/>
              <a:cxnLst/>
              <a:rect l="l" t="t" r="r" b="b"/>
              <a:pathLst>
                <a:path w="1446028" h="925151" extrusionOk="0">
                  <a:moveTo>
                    <a:pt x="0" y="74546"/>
                  </a:moveTo>
                  <a:lnTo>
                    <a:pt x="0" y="74546"/>
                  </a:lnTo>
                  <a:cubicBezTo>
                    <a:pt x="85060" y="67458"/>
                    <a:pt x="169875" y="56173"/>
                    <a:pt x="255181" y="53281"/>
                  </a:cubicBezTo>
                  <a:cubicBezTo>
                    <a:pt x="1238128" y="19961"/>
                    <a:pt x="935373" y="-47801"/>
                    <a:pt x="1339702" y="53281"/>
                  </a:cubicBezTo>
                  <a:cubicBezTo>
                    <a:pt x="1360967" y="67458"/>
                    <a:pt x="1387532" y="75854"/>
                    <a:pt x="1403498" y="95811"/>
                  </a:cubicBezTo>
                  <a:cubicBezTo>
                    <a:pt x="1414591" y="109677"/>
                    <a:pt x="1444639" y="239110"/>
                    <a:pt x="1446028" y="244667"/>
                  </a:cubicBezTo>
                  <a:cubicBezTo>
                    <a:pt x="1438940" y="322639"/>
                    <a:pt x="1435835" y="401076"/>
                    <a:pt x="1424763" y="478583"/>
                  </a:cubicBezTo>
                  <a:cubicBezTo>
                    <a:pt x="1412804" y="562297"/>
                    <a:pt x="1405354" y="525726"/>
                    <a:pt x="1360967" y="584909"/>
                  </a:cubicBezTo>
                  <a:cubicBezTo>
                    <a:pt x="1330298" y="625801"/>
                    <a:pt x="1318437" y="684147"/>
                    <a:pt x="1275907" y="712500"/>
                  </a:cubicBezTo>
                  <a:cubicBezTo>
                    <a:pt x="1254642" y="726677"/>
                    <a:pt x="1232069" y="739065"/>
                    <a:pt x="1212112" y="755030"/>
                  </a:cubicBezTo>
                  <a:cubicBezTo>
                    <a:pt x="1196456" y="767554"/>
                    <a:pt x="1185620" y="785531"/>
                    <a:pt x="1169581" y="797560"/>
                  </a:cubicBezTo>
                  <a:cubicBezTo>
                    <a:pt x="1128689" y="828229"/>
                    <a:pt x="1090483" y="866456"/>
                    <a:pt x="1041991" y="882620"/>
                  </a:cubicBezTo>
                  <a:lnTo>
                    <a:pt x="914400" y="925151"/>
                  </a:lnTo>
                  <a:lnTo>
                    <a:pt x="404037" y="882620"/>
                  </a:lnTo>
                  <a:cubicBezTo>
                    <a:pt x="381847" y="879450"/>
                    <a:pt x="359837" y="872241"/>
                    <a:pt x="340242" y="861355"/>
                  </a:cubicBezTo>
                  <a:cubicBezTo>
                    <a:pt x="295559" y="836531"/>
                    <a:pt x="212651" y="776295"/>
                    <a:pt x="212651" y="776295"/>
                  </a:cubicBezTo>
                  <a:cubicBezTo>
                    <a:pt x="162039" y="624458"/>
                    <a:pt x="194989" y="686006"/>
                    <a:pt x="127591" y="584909"/>
                  </a:cubicBezTo>
                  <a:cubicBezTo>
                    <a:pt x="117954" y="546362"/>
                    <a:pt x="81051" y="389514"/>
                    <a:pt x="63795" y="372258"/>
                  </a:cubicBezTo>
                  <a:lnTo>
                    <a:pt x="21265" y="329727"/>
                  </a:lnTo>
                  <a:cubicBezTo>
                    <a:pt x="14177" y="308462"/>
                    <a:pt x="0" y="288347"/>
                    <a:pt x="0" y="265932"/>
                  </a:cubicBezTo>
                  <a:cubicBezTo>
                    <a:pt x="0" y="236706"/>
                    <a:pt x="15533" y="209530"/>
                    <a:pt x="21265" y="180872"/>
                  </a:cubicBezTo>
                  <a:cubicBezTo>
                    <a:pt x="22655" y="173921"/>
                    <a:pt x="21265" y="166695"/>
                    <a:pt x="21265" y="159607"/>
                  </a:cubicBezTo>
                  <a:lnTo>
                    <a:pt x="0" y="745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345909" y="4716224"/>
              <a:ext cx="1491068" cy="967681"/>
            </a:xfrm>
            <a:custGeom>
              <a:avLst/>
              <a:gdLst/>
              <a:ahLst/>
              <a:cxnLst/>
              <a:rect l="l" t="t" r="r" b="b"/>
              <a:pathLst>
                <a:path w="1446028" h="925151" extrusionOk="0">
                  <a:moveTo>
                    <a:pt x="0" y="74546"/>
                  </a:moveTo>
                  <a:lnTo>
                    <a:pt x="0" y="74546"/>
                  </a:lnTo>
                  <a:cubicBezTo>
                    <a:pt x="85060" y="67458"/>
                    <a:pt x="169875" y="56173"/>
                    <a:pt x="255181" y="53281"/>
                  </a:cubicBezTo>
                  <a:cubicBezTo>
                    <a:pt x="1238128" y="19961"/>
                    <a:pt x="935373" y="-47801"/>
                    <a:pt x="1339702" y="53281"/>
                  </a:cubicBezTo>
                  <a:cubicBezTo>
                    <a:pt x="1360967" y="67458"/>
                    <a:pt x="1387532" y="75854"/>
                    <a:pt x="1403498" y="95811"/>
                  </a:cubicBezTo>
                  <a:cubicBezTo>
                    <a:pt x="1414591" y="109677"/>
                    <a:pt x="1444639" y="239110"/>
                    <a:pt x="1446028" y="244667"/>
                  </a:cubicBezTo>
                  <a:cubicBezTo>
                    <a:pt x="1438940" y="322639"/>
                    <a:pt x="1435835" y="401076"/>
                    <a:pt x="1424763" y="478583"/>
                  </a:cubicBezTo>
                  <a:cubicBezTo>
                    <a:pt x="1412804" y="562297"/>
                    <a:pt x="1405354" y="525726"/>
                    <a:pt x="1360967" y="584909"/>
                  </a:cubicBezTo>
                  <a:cubicBezTo>
                    <a:pt x="1330298" y="625801"/>
                    <a:pt x="1318437" y="684147"/>
                    <a:pt x="1275907" y="712500"/>
                  </a:cubicBezTo>
                  <a:cubicBezTo>
                    <a:pt x="1254642" y="726677"/>
                    <a:pt x="1232069" y="739065"/>
                    <a:pt x="1212112" y="755030"/>
                  </a:cubicBezTo>
                  <a:cubicBezTo>
                    <a:pt x="1196456" y="767554"/>
                    <a:pt x="1185620" y="785531"/>
                    <a:pt x="1169581" y="797560"/>
                  </a:cubicBezTo>
                  <a:cubicBezTo>
                    <a:pt x="1128689" y="828229"/>
                    <a:pt x="1090483" y="866456"/>
                    <a:pt x="1041991" y="882620"/>
                  </a:cubicBezTo>
                  <a:lnTo>
                    <a:pt x="914400" y="925151"/>
                  </a:lnTo>
                  <a:lnTo>
                    <a:pt x="404037" y="882620"/>
                  </a:lnTo>
                  <a:cubicBezTo>
                    <a:pt x="381847" y="879450"/>
                    <a:pt x="359837" y="872241"/>
                    <a:pt x="340242" y="861355"/>
                  </a:cubicBezTo>
                  <a:cubicBezTo>
                    <a:pt x="295559" y="836531"/>
                    <a:pt x="212651" y="776295"/>
                    <a:pt x="212651" y="776295"/>
                  </a:cubicBezTo>
                  <a:cubicBezTo>
                    <a:pt x="162039" y="624458"/>
                    <a:pt x="194989" y="686006"/>
                    <a:pt x="127591" y="584909"/>
                  </a:cubicBezTo>
                  <a:cubicBezTo>
                    <a:pt x="117954" y="546362"/>
                    <a:pt x="81051" y="389514"/>
                    <a:pt x="63795" y="372258"/>
                  </a:cubicBezTo>
                  <a:lnTo>
                    <a:pt x="21265" y="329727"/>
                  </a:lnTo>
                  <a:cubicBezTo>
                    <a:pt x="14177" y="308462"/>
                    <a:pt x="0" y="288347"/>
                    <a:pt x="0" y="265932"/>
                  </a:cubicBezTo>
                  <a:cubicBezTo>
                    <a:pt x="0" y="236706"/>
                    <a:pt x="15533" y="209530"/>
                    <a:pt x="21265" y="180872"/>
                  </a:cubicBezTo>
                  <a:cubicBezTo>
                    <a:pt x="22655" y="173921"/>
                    <a:pt x="21265" y="166695"/>
                    <a:pt x="21265" y="159607"/>
                  </a:cubicBezTo>
                  <a:lnTo>
                    <a:pt x="0" y="745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7477082" y="4716881"/>
              <a:ext cx="1491068" cy="967681"/>
            </a:xfrm>
            <a:custGeom>
              <a:avLst/>
              <a:gdLst/>
              <a:ahLst/>
              <a:cxnLst/>
              <a:rect l="l" t="t" r="r" b="b"/>
              <a:pathLst>
                <a:path w="1446028" h="925151" extrusionOk="0">
                  <a:moveTo>
                    <a:pt x="0" y="74546"/>
                  </a:moveTo>
                  <a:lnTo>
                    <a:pt x="0" y="74546"/>
                  </a:lnTo>
                  <a:cubicBezTo>
                    <a:pt x="85060" y="67458"/>
                    <a:pt x="169875" y="56173"/>
                    <a:pt x="255181" y="53281"/>
                  </a:cubicBezTo>
                  <a:cubicBezTo>
                    <a:pt x="1238128" y="19961"/>
                    <a:pt x="935373" y="-47801"/>
                    <a:pt x="1339702" y="53281"/>
                  </a:cubicBezTo>
                  <a:cubicBezTo>
                    <a:pt x="1360967" y="67458"/>
                    <a:pt x="1387532" y="75854"/>
                    <a:pt x="1403498" y="95811"/>
                  </a:cubicBezTo>
                  <a:cubicBezTo>
                    <a:pt x="1414591" y="109677"/>
                    <a:pt x="1444639" y="239110"/>
                    <a:pt x="1446028" y="244667"/>
                  </a:cubicBezTo>
                  <a:cubicBezTo>
                    <a:pt x="1438940" y="322639"/>
                    <a:pt x="1435835" y="401076"/>
                    <a:pt x="1424763" y="478583"/>
                  </a:cubicBezTo>
                  <a:cubicBezTo>
                    <a:pt x="1412804" y="562297"/>
                    <a:pt x="1405354" y="525726"/>
                    <a:pt x="1360967" y="584909"/>
                  </a:cubicBezTo>
                  <a:cubicBezTo>
                    <a:pt x="1330298" y="625801"/>
                    <a:pt x="1318437" y="684147"/>
                    <a:pt x="1275907" y="712500"/>
                  </a:cubicBezTo>
                  <a:cubicBezTo>
                    <a:pt x="1254642" y="726677"/>
                    <a:pt x="1232069" y="739065"/>
                    <a:pt x="1212112" y="755030"/>
                  </a:cubicBezTo>
                  <a:cubicBezTo>
                    <a:pt x="1196456" y="767554"/>
                    <a:pt x="1185620" y="785531"/>
                    <a:pt x="1169581" y="797560"/>
                  </a:cubicBezTo>
                  <a:cubicBezTo>
                    <a:pt x="1128689" y="828229"/>
                    <a:pt x="1090483" y="866456"/>
                    <a:pt x="1041991" y="882620"/>
                  </a:cubicBezTo>
                  <a:lnTo>
                    <a:pt x="914400" y="925151"/>
                  </a:lnTo>
                  <a:lnTo>
                    <a:pt x="404037" y="882620"/>
                  </a:lnTo>
                  <a:cubicBezTo>
                    <a:pt x="381847" y="879450"/>
                    <a:pt x="359837" y="872241"/>
                    <a:pt x="340242" y="861355"/>
                  </a:cubicBezTo>
                  <a:cubicBezTo>
                    <a:pt x="295559" y="836531"/>
                    <a:pt x="212651" y="776295"/>
                    <a:pt x="212651" y="776295"/>
                  </a:cubicBezTo>
                  <a:cubicBezTo>
                    <a:pt x="162039" y="624458"/>
                    <a:pt x="194989" y="686006"/>
                    <a:pt x="127591" y="584909"/>
                  </a:cubicBezTo>
                  <a:cubicBezTo>
                    <a:pt x="117954" y="546362"/>
                    <a:pt x="81051" y="389514"/>
                    <a:pt x="63795" y="372258"/>
                  </a:cubicBezTo>
                  <a:lnTo>
                    <a:pt x="21265" y="329727"/>
                  </a:lnTo>
                  <a:cubicBezTo>
                    <a:pt x="14177" y="308462"/>
                    <a:pt x="0" y="288347"/>
                    <a:pt x="0" y="265932"/>
                  </a:cubicBezTo>
                  <a:cubicBezTo>
                    <a:pt x="0" y="236706"/>
                    <a:pt x="15533" y="209530"/>
                    <a:pt x="21265" y="180872"/>
                  </a:cubicBezTo>
                  <a:cubicBezTo>
                    <a:pt x="22655" y="173921"/>
                    <a:pt x="21265" y="166695"/>
                    <a:pt x="21265" y="159607"/>
                  </a:cubicBezTo>
                  <a:lnTo>
                    <a:pt x="0" y="745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Alternative approaches</a:t>
            </a:r>
            <a:endParaRPr/>
          </a:p>
        </p:txBody>
      </p:sp>
      <p:grpSp>
        <p:nvGrpSpPr>
          <p:cNvPr id="244" name="Google Shape;244;p30"/>
          <p:cNvGrpSpPr/>
          <p:nvPr/>
        </p:nvGrpSpPr>
        <p:grpSpPr>
          <a:xfrm>
            <a:off x="-85222" y="216068"/>
            <a:ext cx="3610209" cy="266719"/>
            <a:chOff x="1587" y="0"/>
            <a:chExt cx="3610209" cy="266719"/>
          </a:xfrm>
        </p:grpSpPr>
        <p:sp>
          <p:nvSpPr>
            <p:cNvPr id="245" name="Google Shape;245;p30"/>
            <p:cNvSpPr/>
            <p:nvPr/>
          </p:nvSpPr>
          <p:spPr>
            <a:xfrm>
              <a:off x="1587" y="0"/>
              <a:ext cx="1388541" cy="266719"/>
            </a:xfrm>
            <a:prstGeom prst="homePlate">
              <a:avLst>
                <a:gd name="adj" fmla="val 50000"/>
              </a:avLst>
            </a:prstGeom>
            <a:solidFill>
              <a:srgbClr val="101010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 txBox="1"/>
            <p:nvPr/>
          </p:nvSpPr>
          <p:spPr>
            <a:xfrm>
              <a:off x="1587" y="0"/>
              <a:ext cx="1321861" cy="266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112421" y="0"/>
              <a:ext cx="1388541" cy="266719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 txBox="1"/>
            <p:nvPr/>
          </p:nvSpPr>
          <p:spPr>
            <a:xfrm>
              <a:off x="1245781" y="0"/>
              <a:ext cx="1121822" cy="266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Question</a:t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2223255" y="0"/>
              <a:ext cx="1388541" cy="266719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 txBox="1"/>
            <p:nvPr/>
          </p:nvSpPr>
          <p:spPr>
            <a:xfrm>
              <a:off x="2356615" y="0"/>
              <a:ext cx="1121822" cy="266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</a:t>
              </a:r>
              <a:endParaRPr/>
            </a:p>
          </p:txBody>
        </p:sp>
      </p:grpSp>
      <p:sp>
        <p:nvSpPr>
          <p:cNvPr id="251" name="Google Shape;25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5303797" y="2496387"/>
            <a:ext cx="1268465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© Bayer and Animal Studies</a:t>
            </a:r>
            <a:endParaRPr sz="675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2874" y="5229684"/>
            <a:ext cx="3958001" cy="318409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/>
          <p:nvPr/>
        </p:nvSpPr>
        <p:spPr>
          <a:xfrm>
            <a:off x="2474177" y="8413774"/>
            <a:ext cx="4572000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Törnqvist, E., Annas, A., Granath, B., Jalkesten, E., Cotgreave, I., &amp; Öberg, M. (2014). Strategic focus on 3R principles reveals major reductions in the use of animals in pharmaceutical toxicity testing. </a:t>
            </a:r>
            <a:r>
              <a:rPr lang="en" sz="10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PloS one</a:t>
            </a: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" sz="10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(7), e101638.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3. </a:t>
            </a:r>
            <a:r>
              <a:rPr lang="en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Estimated reduction in number of animals used in toxicity studies at Safety Assessment Research Unit.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2889476" y="4469427"/>
            <a:ext cx="1577676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Toxicogenomics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4878688" y="4469427"/>
            <a:ext cx="144783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Early life stage</a:t>
            </a:r>
            <a:endParaRPr/>
          </a:p>
        </p:txBody>
      </p:sp>
      <p:grpSp>
        <p:nvGrpSpPr>
          <p:cNvPr id="257" name="Google Shape;257;p30"/>
          <p:cNvGrpSpPr/>
          <p:nvPr/>
        </p:nvGrpSpPr>
        <p:grpSpPr>
          <a:xfrm>
            <a:off x="2530801" y="3546802"/>
            <a:ext cx="4009852" cy="427039"/>
            <a:chOff x="3374401" y="4729065"/>
            <a:chExt cx="5346469" cy="569384"/>
          </a:xfrm>
        </p:grpSpPr>
        <p:sp>
          <p:nvSpPr>
            <p:cNvPr id="258" name="Google Shape;258;p30"/>
            <p:cNvSpPr/>
            <p:nvPr/>
          </p:nvSpPr>
          <p:spPr>
            <a:xfrm>
              <a:off x="3374401" y="4729065"/>
              <a:ext cx="1203748" cy="553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vitro tests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possible 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5301038" y="4744453"/>
              <a:ext cx="1643101" cy="553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big data with fewer animals</a:t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7694519" y="4734673"/>
              <a:ext cx="1026351" cy="553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higher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sensitivity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30"/>
          <p:cNvGrpSpPr/>
          <p:nvPr/>
        </p:nvGrpSpPr>
        <p:grpSpPr>
          <a:xfrm>
            <a:off x="-940622" y="2234355"/>
            <a:ext cx="4130878" cy="738664"/>
            <a:chOff x="3358379" y="4729065"/>
            <a:chExt cx="5507837" cy="984885"/>
          </a:xfrm>
        </p:grpSpPr>
        <p:sp>
          <p:nvSpPr>
            <p:cNvPr id="262" name="Google Shape;262;p30"/>
            <p:cNvSpPr/>
            <p:nvPr/>
          </p:nvSpPr>
          <p:spPr>
            <a:xfrm>
              <a:off x="3358379" y="4729065"/>
              <a:ext cx="1235809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 defined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 protected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animal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301038" y="4744453"/>
              <a:ext cx="1643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fewer animals</a:t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7549188" y="4734673"/>
              <a:ext cx="1317028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less suffering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with humane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endpoint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179" name="Google Shape;117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difference among enrichment pathway analysis,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difference between ORA and GSEA and the limitation of ORA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ORA? 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ORA takes into account the number of differentially expressed genes observed in a pathway as indicators of pathway states; generally, it uses a basic contingency table to test the association between the differential expression status of a gene (e.g., differentially expressed gene, or not) and its membership in a given gene set (e.g., pathway gene, or not), which can be measured by the </a:t>
            </a:r>
            <a:r>
              <a:rPr lang="en" sz="13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-value of a hypergeometric test.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we use PCA, sIPCA, and clusters again?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the difference between PCA and sIPCA?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Can we really compare ELS and adult and get the conclusion of likely susceptibility?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/>
          <p:nvPr/>
        </p:nvSpPr>
        <p:spPr>
          <a:xfrm>
            <a:off x="333450" y="2403963"/>
            <a:ext cx="8493600" cy="809100"/>
          </a:xfrm>
          <a:prstGeom prst="rect">
            <a:avLst/>
          </a:prstGeom>
          <a:solidFill>
            <a:srgbClr val="D8D8D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333450" y="1320704"/>
            <a:ext cx="8493600" cy="809100"/>
          </a:xfrm>
          <a:prstGeom prst="rect">
            <a:avLst/>
          </a:prstGeom>
          <a:solidFill>
            <a:srgbClr val="D8D8D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349900" y="1545100"/>
            <a:ext cx="8493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transcriptomic responses of </a:t>
            </a:r>
            <a:r>
              <a:rPr lang="en" sz="1600" b="1" i="0" u="sng" strike="noStrike" cap="none">
                <a:solidFill>
                  <a:schemeClr val="dk1"/>
                </a:solidFill>
              </a:rPr>
              <a:t>ELS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chemeClr val="dk1"/>
                </a:solidFill>
              </a:rPr>
              <a:t>Japanese quail to EE2?</a:t>
            </a:r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349902" y="2592726"/>
            <a:ext cx="8403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2.   What is the transcriptomic responses of </a:t>
            </a:r>
            <a:r>
              <a:rPr lang="en" sz="1600" b="1" u="sng">
                <a:solidFill>
                  <a:schemeClr val="dk1"/>
                </a:solidFill>
              </a:rPr>
              <a:t>adult</a:t>
            </a:r>
            <a:r>
              <a:rPr lang="en" sz="1600">
                <a:solidFill>
                  <a:schemeClr val="dk1"/>
                </a:solidFill>
              </a:rPr>
              <a:t> Japanese quail to EE2?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31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274" name="Google Shape;274;p31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31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277" name="Google Shape;277;p31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31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280" name="Google Shape;280;p31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31"/>
          <p:cNvGrpSpPr/>
          <p:nvPr/>
        </p:nvGrpSpPr>
        <p:grpSpPr>
          <a:xfrm>
            <a:off x="5470960" y="44483"/>
            <a:ext cx="1122900" cy="276900"/>
            <a:chOff x="5508406" y="4649856"/>
            <a:chExt cx="1122900" cy="276900"/>
          </a:xfrm>
        </p:grpSpPr>
        <p:sp>
          <p:nvSpPr>
            <p:cNvPr id="283" name="Google Shape;283;p31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31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286" name="Google Shape;286;p31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31"/>
          <p:cNvSpPr/>
          <p:nvPr/>
        </p:nvSpPr>
        <p:spPr>
          <a:xfrm>
            <a:off x="386825" y="3746650"/>
            <a:ext cx="8403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Hypothesis: ELS would be more susceptible to EE2 than adult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Expected Outcome: ELS would have more differentially expressed genes (DEGs), higher degree of dysregulation, and more dysregulated pathways than adult.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289" name="Google Shape;289;p31"/>
          <p:cNvGrpSpPr/>
          <p:nvPr/>
        </p:nvGrpSpPr>
        <p:grpSpPr>
          <a:xfrm>
            <a:off x="4396796" y="51432"/>
            <a:ext cx="1122900" cy="276900"/>
            <a:chOff x="5508406" y="4649856"/>
            <a:chExt cx="1122900" cy="276900"/>
          </a:xfrm>
        </p:grpSpPr>
        <p:sp>
          <p:nvSpPr>
            <p:cNvPr id="290" name="Google Shape;290;p31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5572887" y="4649856"/>
              <a:ext cx="1005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235499" y="514940"/>
            <a:ext cx="866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Research questions</a:t>
            </a:r>
            <a:endParaRPr u="sng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311700" y="52736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/>
              <a:t>Data collection</a:t>
            </a:r>
            <a:endParaRPr u="sng"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03126" y="2829720"/>
            <a:ext cx="224376" cy="80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-123470" y="3672121"/>
            <a:ext cx="155105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(Con) 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Medium dose  (Med)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dose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(5 replicates/</a:t>
            </a:r>
            <a:r>
              <a:rPr lang="en" sz="1100"/>
              <a:t>dose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302675" y="2493821"/>
            <a:ext cx="1037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32"/>
          <p:cNvGrpSpPr/>
          <p:nvPr/>
        </p:nvGrpSpPr>
        <p:grpSpPr>
          <a:xfrm>
            <a:off x="6134425" y="1573690"/>
            <a:ext cx="2905325" cy="2346319"/>
            <a:chOff x="6134425" y="1573690"/>
            <a:chExt cx="2905325" cy="2346319"/>
          </a:xfrm>
        </p:grpSpPr>
        <p:sp>
          <p:nvSpPr>
            <p:cNvPr id="302" name="Google Shape;302;p32"/>
            <p:cNvSpPr txBox="1"/>
            <p:nvPr/>
          </p:nvSpPr>
          <p:spPr>
            <a:xfrm>
              <a:off x="6134425" y="3053600"/>
              <a:ext cx="1111500" cy="2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Genome Quebec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2"/>
            <p:cNvSpPr txBox="1"/>
            <p:nvPr/>
          </p:nvSpPr>
          <p:spPr>
            <a:xfrm>
              <a:off x="7269750" y="1573690"/>
              <a:ext cx="17700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RNA-seq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4" name="Google Shape;304;p32"/>
            <p:cNvPicPr preferRelativeResize="0"/>
            <p:nvPr/>
          </p:nvPicPr>
          <p:blipFill rotWithShape="1">
            <a:blip r:embed="rId4">
              <a:alphaModFix/>
            </a:blip>
            <a:srcRect l="22965" t="22351" r="20747" b="19239"/>
            <a:stretch/>
          </p:blipFill>
          <p:spPr>
            <a:xfrm>
              <a:off x="7242000" y="2700500"/>
              <a:ext cx="1547101" cy="121950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5" name="Google Shape;305;p32"/>
            <p:cNvCxnSpPr/>
            <p:nvPr/>
          </p:nvCxnSpPr>
          <p:spPr>
            <a:xfrm>
              <a:off x="6226075" y="3309350"/>
              <a:ext cx="848100" cy="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306" name="Google Shape;306;p32"/>
          <p:cNvGrpSpPr/>
          <p:nvPr/>
        </p:nvGrpSpPr>
        <p:grpSpPr>
          <a:xfrm>
            <a:off x="5152525" y="1517140"/>
            <a:ext cx="1691300" cy="2340585"/>
            <a:chOff x="5152525" y="1517140"/>
            <a:chExt cx="1691300" cy="2340585"/>
          </a:xfrm>
        </p:grpSpPr>
        <p:sp>
          <p:nvSpPr>
            <p:cNvPr id="307" name="Google Shape;307;p32"/>
            <p:cNvSpPr txBox="1"/>
            <p:nvPr/>
          </p:nvSpPr>
          <p:spPr>
            <a:xfrm>
              <a:off x="5229525" y="1517140"/>
              <a:ext cx="1614300" cy="4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Sampling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34525" y="3011633"/>
              <a:ext cx="699900" cy="5972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32"/>
            <p:cNvSpPr txBox="1"/>
            <p:nvPr/>
          </p:nvSpPr>
          <p:spPr>
            <a:xfrm>
              <a:off x="5152525" y="3624325"/>
              <a:ext cx="1305300" cy="2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Liver 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RNA→ cDNA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32"/>
          <p:cNvGrpSpPr/>
          <p:nvPr/>
        </p:nvGrpSpPr>
        <p:grpSpPr>
          <a:xfrm>
            <a:off x="861573" y="1517140"/>
            <a:ext cx="3051302" cy="2957302"/>
            <a:chOff x="861573" y="1517140"/>
            <a:chExt cx="3051302" cy="2957302"/>
          </a:xfrm>
        </p:grpSpPr>
        <p:cxnSp>
          <p:nvCxnSpPr>
            <p:cNvPr id="311" name="Google Shape;311;p32"/>
            <p:cNvCxnSpPr/>
            <p:nvPr/>
          </p:nvCxnSpPr>
          <p:spPr>
            <a:xfrm rot="10800000" flipH="1">
              <a:off x="861573" y="2922025"/>
              <a:ext cx="441600" cy="37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312" name="Google Shape;312;p32"/>
            <p:cNvGrpSpPr/>
            <p:nvPr/>
          </p:nvGrpSpPr>
          <p:grpSpPr>
            <a:xfrm>
              <a:off x="873123" y="1517140"/>
              <a:ext cx="3039752" cy="2957302"/>
              <a:chOff x="873123" y="1517140"/>
              <a:chExt cx="3039752" cy="2957302"/>
            </a:xfrm>
          </p:grpSpPr>
          <p:pic>
            <p:nvPicPr>
              <p:cNvPr id="313" name="Google Shape;313;p3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flipH="1">
                <a:off x="1601937" y="3230418"/>
                <a:ext cx="1001569" cy="104508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4" name="Google Shape;314;p32"/>
              <p:cNvGrpSpPr/>
              <p:nvPr/>
            </p:nvGrpSpPr>
            <p:grpSpPr>
              <a:xfrm>
                <a:off x="1461714" y="2284010"/>
                <a:ext cx="806190" cy="795543"/>
                <a:chOff x="1384112" y="1757472"/>
                <a:chExt cx="1371538" cy="1228828"/>
              </a:xfrm>
            </p:grpSpPr>
            <p:pic>
              <p:nvPicPr>
                <p:cNvPr id="315" name="Google Shape;315;p3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1917450" y="1938550"/>
                  <a:ext cx="838200" cy="1047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6" name="Google Shape;316;p3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 rot="-710586" flipH="1">
                  <a:off x="1444997" y="1808687"/>
                  <a:ext cx="566730" cy="6521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17" name="Google Shape;317;p32"/>
              <p:cNvSpPr txBox="1"/>
              <p:nvPr/>
            </p:nvSpPr>
            <p:spPr>
              <a:xfrm>
                <a:off x="912875" y="1517140"/>
                <a:ext cx="3000000" cy="4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"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Exposure</a:t>
                </a: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8" name="Google Shape;318;p32"/>
              <p:cNvCxnSpPr/>
              <p:nvPr/>
            </p:nvCxnSpPr>
            <p:spPr>
              <a:xfrm>
                <a:off x="873123" y="3297613"/>
                <a:ext cx="418500" cy="33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" name="Google Shape;319;p32"/>
              <p:cNvSpPr txBox="1"/>
              <p:nvPr/>
            </p:nvSpPr>
            <p:spPr>
              <a:xfrm>
                <a:off x="1759021" y="4166665"/>
                <a:ext cx="1147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Adult</a:t>
                </a:r>
                <a:endParaRPr/>
              </a:p>
            </p:txBody>
          </p:sp>
          <p:sp>
            <p:nvSpPr>
              <p:cNvPr id="320" name="Google Shape;320;p32"/>
              <p:cNvSpPr txBox="1"/>
              <p:nvPr/>
            </p:nvSpPr>
            <p:spPr>
              <a:xfrm>
                <a:off x="1229467" y="2937373"/>
                <a:ext cx="161427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ELS</a:t>
                </a:r>
                <a:endParaRPr/>
              </a:p>
            </p:txBody>
          </p:sp>
          <p:pic>
            <p:nvPicPr>
              <p:cNvPr id="321" name="Google Shape;321;p32" descr="https://lh5.googleusercontent.com/67jQAn6se8meut1VRObqBnTjh9Grdc_F7eMSO40Nud41KCRIqlKDWPbCze40OQ7xwn4mr0y5gAsAH-qj9m_96z5DJEt9UJjFc4jKsIB-ZRMfeHz16--g0wte1osoLWj_UHJvAj9gzpU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 rot="-1244153">
                <a:off x="1387040" y="3543230"/>
                <a:ext cx="582994" cy="5829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22" name="Google Shape;322;p32"/>
          <p:cNvGrpSpPr/>
          <p:nvPr/>
        </p:nvGrpSpPr>
        <p:grpSpPr>
          <a:xfrm>
            <a:off x="2496000" y="1517140"/>
            <a:ext cx="2737288" cy="2781591"/>
            <a:chOff x="2496000" y="1517140"/>
            <a:chExt cx="2737288" cy="2781591"/>
          </a:xfrm>
        </p:grpSpPr>
        <p:sp>
          <p:nvSpPr>
            <p:cNvPr id="323" name="Google Shape;323;p32"/>
            <p:cNvSpPr txBox="1"/>
            <p:nvPr/>
          </p:nvSpPr>
          <p:spPr>
            <a:xfrm>
              <a:off x="3000275" y="1517140"/>
              <a:ext cx="1614300" cy="4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Incubation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4" name="Google Shape;324;p32"/>
            <p:cNvPicPr preferRelativeResize="0"/>
            <p:nvPr/>
          </p:nvPicPr>
          <p:blipFill rotWithShape="1">
            <a:blip r:embed="rId10">
              <a:alphaModFix/>
            </a:blip>
            <a:srcRect t="20873"/>
            <a:stretch/>
          </p:blipFill>
          <p:spPr>
            <a:xfrm>
              <a:off x="2928985" y="2247850"/>
              <a:ext cx="1223513" cy="999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2"/>
            <p:cNvSpPr txBox="1"/>
            <p:nvPr/>
          </p:nvSpPr>
          <p:spPr>
            <a:xfrm>
              <a:off x="2857900" y="2969138"/>
              <a:ext cx="1547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At 37°C and 60% humidity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2"/>
            <p:cNvSpPr txBox="1"/>
            <p:nvPr/>
          </p:nvSpPr>
          <p:spPr>
            <a:xfrm rot="1446878">
              <a:off x="4483869" y="2829006"/>
              <a:ext cx="699769" cy="329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 days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" name="Google Shape;327;p32"/>
            <p:cNvCxnSpPr/>
            <p:nvPr/>
          </p:nvCxnSpPr>
          <p:spPr>
            <a:xfrm>
              <a:off x="2496000" y="2805350"/>
              <a:ext cx="26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28" name="Google Shape;328;p32"/>
            <p:cNvCxnSpPr/>
            <p:nvPr/>
          </p:nvCxnSpPr>
          <p:spPr>
            <a:xfrm>
              <a:off x="2595400" y="3839925"/>
              <a:ext cx="26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29" name="Google Shape;329;p32"/>
            <p:cNvCxnSpPr/>
            <p:nvPr/>
          </p:nvCxnSpPr>
          <p:spPr>
            <a:xfrm>
              <a:off x="4379950" y="2921450"/>
              <a:ext cx="787500" cy="32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0" name="Google Shape;330;p32"/>
            <p:cNvCxnSpPr/>
            <p:nvPr/>
          </p:nvCxnSpPr>
          <p:spPr>
            <a:xfrm rot="10800000" flipH="1">
              <a:off x="4367650" y="3376250"/>
              <a:ext cx="812100" cy="49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1" name="Google Shape;331;p32"/>
            <p:cNvSpPr txBox="1"/>
            <p:nvPr/>
          </p:nvSpPr>
          <p:spPr>
            <a:xfrm rot="-1907359">
              <a:off x="4498949" y="3522473"/>
              <a:ext cx="699890" cy="330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 days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2" name="Google Shape;332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3138246" y="3253649"/>
              <a:ext cx="1001569" cy="10450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3" name="Google Shape;333;p32" descr="https://lh6.googleusercontent.com/ybOB4va2eQkzwi592A9I5yGMRD6QmqiB1mWuNawB_bcf2zNgNbf_OMhvtjttXWALnWEWpRJ1V_tIYywEioeNIDDojkV_BHEW09QN1d9LQNHv_4gayK_EXY4cE7zayO0WSHH0MA0zrTU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89475" y="4291533"/>
            <a:ext cx="1730550" cy="786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32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335" name="Google Shape;335;p32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32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338" name="Google Shape;338;p32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32"/>
          <p:cNvGrpSpPr/>
          <p:nvPr/>
        </p:nvGrpSpPr>
        <p:grpSpPr>
          <a:xfrm>
            <a:off x="4396310" y="51433"/>
            <a:ext cx="1122900" cy="276900"/>
            <a:chOff x="5508406" y="4649856"/>
            <a:chExt cx="1122900" cy="276900"/>
          </a:xfrm>
        </p:grpSpPr>
        <p:sp>
          <p:nvSpPr>
            <p:cNvPr id="341" name="Google Shape;341;p32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32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344" name="Google Shape;344;p32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" name="Google Shape;346;p32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347" name="Google Shape;347;p32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32"/>
          <p:cNvGrpSpPr/>
          <p:nvPr/>
        </p:nvGrpSpPr>
        <p:grpSpPr>
          <a:xfrm>
            <a:off x="5470960" y="44483"/>
            <a:ext cx="1122900" cy="276900"/>
            <a:chOff x="5508406" y="4649856"/>
            <a:chExt cx="1122900" cy="276900"/>
          </a:xfrm>
        </p:grpSpPr>
        <p:sp>
          <p:nvSpPr>
            <p:cNvPr id="350" name="Google Shape;350;p32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/>
          <p:nvPr/>
        </p:nvSpPr>
        <p:spPr>
          <a:xfrm>
            <a:off x="4567564" y="1053527"/>
            <a:ext cx="2368800" cy="381000"/>
          </a:xfrm>
          <a:prstGeom prst="rect">
            <a:avLst/>
          </a:prstGeom>
          <a:solidFill>
            <a:srgbClr val="0099FF">
              <a:alpha val="20000"/>
            </a:srgbClr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Kallisto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311700" y="36490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/>
              <a:t>Data analysis flow</a:t>
            </a:r>
            <a:endParaRPr u="sng"/>
          </a:p>
        </p:txBody>
      </p:sp>
      <p:sp>
        <p:nvSpPr>
          <p:cNvPr id="358" name="Google Shape;358;p33"/>
          <p:cNvSpPr/>
          <p:nvPr/>
        </p:nvSpPr>
        <p:spPr>
          <a:xfrm>
            <a:off x="3524442" y="4875330"/>
            <a:ext cx="39821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reference: all others against common reference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p33"/>
          <p:cNvCxnSpPr/>
          <p:nvPr/>
        </p:nvCxnSpPr>
        <p:spPr>
          <a:xfrm>
            <a:off x="3891025" y="1053525"/>
            <a:ext cx="6966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3"/>
          <p:cNvCxnSpPr/>
          <p:nvPr/>
        </p:nvCxnSpPr>
        <p:spPr>
          <a:xfrm rot="10800000" flipH="1">
            <a:off x="3896875" y="1428000"/>
            <a:ext cx="684900" cy="2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1" name="Google Shape;361;p33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362" name="Google Shape;362;p33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p33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365" name="Google Shape;365;p33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33"/>
          <p:cNvGrpSpPr/>
          <p:nvPr/>
        </p:nvGrpSpPr>
        <p:grpSpPr>
          <a:xfrm>
            <a:off x="4396310" y="51433"/>
            <a:ext cx="1122900" cy="276900"/>
            <a:chOff x="5508406" y="4649856"/>
            <a:chExt cx="1122900" cy="276900"/>
          </a:xfrm>
        </p:grpSpPr>
        <p:sp>
          <p:nvSpPr>
            <p:cNvPr id="368" name="Google Shape;368;p33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33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371" name="Google Shape;371;p33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p33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374" name="Google Shape;374;p33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33"/>
          <p:cNvGrpSpPr/>
          <p:nvPr/>
        </p:nvGrpSpPr>
        <p:grpSpPr>
          <a:xfrm>
            <a:off x="5470960" y="44483"/>
            <a:ext cx="1122900" cy="276900"/>
            <a:chOff x="5508406" y="4649856"/>
            <a:chExt cx="1122900" cy="276900"/>
          </a:xfrm>
        </p:grpSpPr>
        <p:sp>
          <p:nvSpPr>
            <p:cNvPr id="377" name="Google Shape;377;p33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33"/>
          <p:cNvSpPr txBox="1"/>
          <p:nvPr/>
        </p:nvSpPr>
        <p:spPr>
          <a:xfrm>
            <a:off x="1182250" y="1053525"/>
            <a:ext cx="2696100" cy="597900"/>
          </a:xfrm>
          <a:prstGeom prst="rect">
            <a:avLst/>
          </a:prstGeom>
          <a:solidFill>
            <a:srgbClr val="009242">
              <a:alpha val="29800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"/>
              <a:t>transcript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counts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/>
        </p:nvSpPr>
        <p:spPr>
          <a:xfrm>
            <a:off x="4567564" y="1053527"/>
            <a:ext cx="2368800" cy="381000"/>
          </a:xfrm>
          <a:prstGeom prst="rect">
            <a:avLst/>
          </a:prstGeom>
          <a:solidFill>
            <a:srgbClr val="0099FF">
              <a:alpha val="20000"/>
            </a:srgbClr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Kallisto</a:t>
            </a:r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title"/>
          </p:nvPr>
        </p:nvSpPr>
        <p:spPr>
          <a:xfrm>
            <a:off x="311700" y="36490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/>
              <a:t>Data analysis flow</a:t>
            </a:r>
            <a:endParaRPr u="sng"/>
          </a:p>
        </p:txBody>
      </p:sp>
      <p:sp>
        <p:nvSpPr>
          <p:cNvPr id="386" name="Google Shape;386;p34"/>
          <p:cNvSpPr txBox="1"/>
          <p:nvPr/>
        </p:nvSpPr>
        <p:spPr>
          <a:xfrm>
            <a:off x="1614982" y="5129653"/>
            <a:ext cx="182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                 Adult</a:t>
            </a:r>
            <a:endParaRPr/>
          </a:p>
        </p:txBody>
      </p:sp>
      <p:sp>
        <p:nvSpPr>
          <p:cNvPr id="387" name="Google Shape;387;p34"/>
          <p:cNvSpPr txBox="1"/>
          <p:nvPr/>
        </p:nvSpPr>
        <p:spPr>
          <a:xfrm>
            <a:off x="4567564" y="1568345"/>
            <a:ext cx="2368800" cy="2403600"/>
          </a:xfrm>
          <a:prstGeom prst="rect">
            <a:avLst/>
          </a:prstGeom>
          <a:solidFill>
            <a:srgbClr val="0099FF">
              <a:alpha val="20000"/>
            </a:srgbClr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 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Duplicated rows removing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(sum values)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Missing value checking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Low variance filtering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(based on IQR)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Low count filtering 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(based on mean abundance)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Trimmed mean of M-values</a:t>
            </a:r>
            <a:endParaRPr sz="1100"/>
          </a:p>
          <a:p>
            <a:pPr marL="0" marR="0" lvl="0" indent="0" algn="l" rtl="0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(TMM) normalization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34"/>
          <p:cNvCxnSpPr/>
          <p:nvPr/>
        </p:nvCxnSpPr>
        <p:spPr>
          <a:xfrm>
            <a:off x="3891025" y="1053525"/>
            <a:ext cx="6966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4"/>
          <p:cNvCxnSpPr/>
          <p:nvPr/>
        </p:nvCxnSpPr>
        <p:spPr>
          <a:xfrm rot="10800000" flipH="1">
            <a:off x="3896875" y="1428000"/>
            <a:ext cx="684900" cy="2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34"/>
          <p:cNvCxnSpPr/>
          <p:nvPr/>
        </p:nvCxnSpPr>
        <p:spPr>
          <a:xfrm rot="10800000" flipH="1">
            <a:off x="3891025" y="1578950"/>
            <a:ext cx="656100" cy="25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34"/>
          <p:cNvCxnSpPr/>
          <p:nvPr/>
        </p:nvCxnSpPr>
        <p:spPr>
          <a:xfrm>
            <a:off x="3891025" y="2434775"/>
            <a:ext cx="679200" cy="15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2" name="Google Shape;392;p34"/>
          <p:cNvGrpSpPr/>
          <p:nvPr/>
        </p:nvGrpSpPr>
        <p:grpSpPr>
          <a:xfrm>
            <a:off x="101642" y="49047"/>
            <a:ext cx="1135509" cy="276900"/>
            <a:chOff x="2287724" y="4650600"/>
            <a:chExt cx="1135509" cy="276900"/>
          </a:xfrm>
        </p:grpSpPr>
        <p:sp>
          <p:nvSpPr>
            <p:cNvPr id="393" name="Google Shape;393;p34"/>
            <p:cNvSpPr/>
            <p:nvPr/>
          </p:nvSpPr>
          <p:spPr>
            <a:xfrm>
              <a:off x="2287724" y="4668616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2340833" y="4650600"/>
              <a:ext cx="108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34"/>
          <p:cNvGrpSpPr/>
          <p:nvPr/>
        </p:nvGrpSpPr>
        <p:grpSpPr>
          <a:xfrm>
            <a:off x="3325492" y="51434"/>
            <a:ext cx="1122900" cy="276900"/>
            <a:chOff x="5508406" y="4649856"/>
            <a:chExt cx="1122900" cy="276900"/>
          </a:xfrm>
        </p:grpSpPr>
        <p:sp>
          <p:nvSpPr>
            <p:cNvPr id="396" name="Google Shape;396;p34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5705931" y="4649856"/>
              <a:ext cx="73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34"/>
          <p:cNvGrpSpPr/>
          <p:nvPr/>
        </p:nvGrpSpPr>
        <p:grpSpPr>
          <a:xfrm>
            <a:off x="4396310" y="51433"/>
            <a:ext cx="1122900" cy="276900"/>
            <a:chOff x="5508406" y="4649856"/>
            <a:chExt cx="1122900" cy="276900"/>
          </a:xfrm>
        </p:grpSpPr>
        <p:sp>
          <p:nvSpPr>
            <p:cNvPr id="399" name="Google Shape;399;p34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5A5A5"/>
                  </a:solidFill>
                </a:rPr>
                <a:t>Discussion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p34"/>
          <p:cNvGrpSpPr/>
          <p:nvPr/>
        </p:nvGrpSpPr>
        <p:grpSpPr>
          <a:xfrm>
            <a:off x="1180057" y="44474"/>
            <a:ext cx="1122900" cy="276900"/>
            <a:chOff x="4432939" y="4646027"/>
            <a:chExt cx="1122900" cy="276900"/>
          </a:xfrm>
        </p:grpSpPr>
        <p:sp>
          <p:nvSpPr>
            <p:cNvPr id="402" name="Google Shape;402;p34"/>
            <p:cNvSpPr/>
            <p:nvPr/>
          </p:nvSpPr>
          <p:spPr>
            <a:xfrm>
              <a:off x="4432939" y="4666228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4507195" y="4646027"/>
              <a:ext cx="93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34"/>
          <p:cNvGrpSpPr/>
          <p:nvPr/>
        </p:nvGrpSpPr>
        <p:grpSpPr>
          <a:xfrm>
            <a:off x="2255524" y="48303"/>
            <a:ext cx="1122900" cy="276900"/>
            <a:chOff x="5508406" y="4649856"/>
            <a:chExt cx="1122900" cy="276900"/>
          </a:xfrm>
        </p:grpSpPr>
        <p:sp>
          <p:nvSpPr>
            <p:cNvPr id="405" name="Google Shape;405;p34"/>
            <p:cNvSpPr/>
            <p:nvPr/>
          </p:nvSpPr>
          <p:spPr>
            <a:xfrm>
              <a:off x="5508406" y="4668490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0099FF">
                <a:alpha val="20000"/>
              </a:srgbClr>
            </a:solidFill>
            <a:ln w="25400" cap="flat" cmpd="sng">
              <a:solidFill>
                <a:srgbClr val="0099FF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5666657" y="4649856"/>
              <a:ext cx="81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34"/>
          <p:cNvGrpSpPr/>
          <p:nvPr/>
        </p:nvGrpSpPr>
        <p:grpSpPr>
          <a:xfrm>
            <a:off x="5470960" y="44483"/>
            <a:ext cx="1122900" cy="276900"/>
            <a:chOff x="5508406" y="4649856"/>
            <a:chExt cx="1122900" cy="276900"/>
          </a:xfrm>
        </p:grpSpPr>
        <p:sp>
          <p:nvSpPr>
            <p:cNvPr id="408" name="Google Shape;408;p34"/>
            <p:cNvSpPr/>
            <p:nvPr/>
          </p:nvSpPr>
          <p:spPr>
            <a:xfrm>
              <a:off x="5508406" y="4663777"/>
              <a:ext cx="1122900" cy="245700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5563266" y="4649856"/>
              <a:ext cx="1024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2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34"/>
          <p:cNvSpPr txBox="1"/>
          <p:nvPr/>
        </p:nvSpPr>
        <p:spPr>
          <a:xfrm>
            <a:off x="1182250" y="1053525"/>
            <a:ext cx="2696100" cy="597900"/>
          </a:xfrm>
          <a:prstGeom prst="rect">
            <a:avLst/>
          </a:prstGeom>
          <a:solidFill>
            <a:srgbClr val="009242">
              <a:alpha val="29800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"/>
              <a:t>transcript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counts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1180150" y="1835075"/>
            <a:ext cx="2696100" cy="599700"/>
          </a:xfrm>
          <a:prstGeom prst="rect">
            <a:avLst/>
          </a:prstGeom>
          <a:solidFill>
            <a:srgbClr val="009242">
              <a:alpha val="29800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Filtration and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normalization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2324441" y="1585843"/>
            <a:ext cx="247500" cy="25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2348</Words>
  <Application>Microsoft Macintosh PowerPoint</Application>
  <PresentationFormat>On-screen Show (16:9)</PresentationFormat>
  <Paragraphs>573</Paragraphs>
  <Slides>50</Slides>
  <Notes>50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Calibri</vt:lpstr>
      <vt:lpstr>Noto Sans Symbols</vt:lpstr>
      <vt:lpstr>Roboto</vt:lpstr>
      <vt:lpstr>Times New Roman</vt:lpstr>
      <vt:lpstr>Arial</vt:lpstr>
      <vt:lpstr>Simple Light</vt:lpstr>
      <vt:lpstr>Simple Light</vt:lpstr>
      <vt:lpstr>The effects of 17⍺-Ethinylestradiol on hepatic transcriptome of early-life stage and adult Japanese quail</vt:lpstr>
      <vt:lpstr>What impact does 17⍺-ethinylestradiol (EE2) has on wildlifes (birds) ?</vt:lpstr>
      <vt:lpstr>Using RNA-seq to test the impact of EE2 to Japanese quail adult stage vs Early life stage (ELS)</vt:lpstr>
      <vt:lpstr>Traditional Animal toxicity testing</vt:lpstr>
      <vt:lpstr>Alternative approaches</vt:lpstr>
      <vt:lpstr>Research questions </vt:lpstr>
      <vt:lpstr>Data collection</vt:lpstr>
      <vt:lpstr>Data analysis flow</vt:lpstr>
      <vt:lpstr>Data analysis flow</vt:lpstr>
      <vt:lpstr>Data analysis flow</vt:lpstr>
      <vt:lpstr>Data analysis flow</vt:lpstr>
      <vt:lpstr>Sanity check</vt:lpstr>
      <vt:lpstr>Sanity check</vt:lpstr>
      <vt:lpstr>Sanity check</vt:lpstr>
      <vt:lpstr>PowerPoint Presentation</vt:lpstr>
      <vt:lpstr>Answer1: differentially expressed gene (DEGs) numbers in ELS</vt:lpstr>
      <vt:lpstr>PowerPoint Presentation</vt:lpstr>
      <vt:lpstr>Answer1: dysregulated pathways in ELS</vt:lpstr>
      <vt:lpstr>Answer1: dysregulated pathways in ELS</vt:lpstr>
      <vt:lpstr>Answer1: dysregulated pathways in ELS</vt:lpstr>
      <vt:lpstr>Answer1: dysregulated pathways in ELS</vt:lpstr>
      <vt:lpstr>PowerPoint Presentation</vt:lpstr>
      <vt:lpstr>Answer 2: DEGs numbers in adult</vt:lpstr>
      <vt:lpstr>PowerPoint Presentation</vt:lpstr>
      <vt:lpstr>Answer1: dysregulated pathways in adult</vt:lpstr>
      <vt:lpstr>Answer1: dysregulated pathways in adult</vt:lpstr>
      <vt:lpstr>Answer1: dysregulated pathways in adult</vt:lpstr>
      <vt:lpstr>Answer1: dysregulated pathways in adult</vt:lpstr>
      <vt:lpstr>Comparison of ELS and Adult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Limitations &amp; future directions</vt:lpstr>
      <vt:lpstr>PowerPoint Presentation</vt:lpstr>
      <vt:lpstr>References</vt:lpstr>
      <vt:lpstr>Questions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effects of 17⍺-Ethinylestradiol on hepatic transcriptome of early-life stage and adult Japanese quail</dc:title>
  <cp:lastModifiedBy>Yong Jin Kweon</cp:lastModifiedBy>
  <cp:revision>2</cp:revision>
  <dcterms:modified xsi:type="dcterms:W3CDTF">2019-04-18T22:51:53Z</dcterms:modified>
</cp:coreProperties>
</file>